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heme/theme2.xml" ContentType="application/vnd.openxmlformats-officedocument.them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8"/>
  </p:notesMasterIdLst>
  <p:sldIdLst>
    <p:sldId id="409" r:id="rId2"/>
    <p:sldId id="520" r:id="rId3"/>
    <p:sldId id="521" r:id="rId4"/>
    <p:sldId id="410" r:id="rId5"/>
    <p:sldId id="411" r:id="rId6"/>
    <p:sldId id="522" r:id="rId7"/>
    <p:sldId id="438" r:id="rId8"/>
    <p:sldId id="416" r:id="rId9"/>
    <p:sldId id="417" r:id="rId10"/>
    <p:sldId id="418" r:id="rId11"/>
    <p:sldId id="419" r:id="rId12"/>
    <p:sldId id="420" r:id="rId13"/>
    <p:sldId id="421" r:id="rId14"/>
    <p:sldId id="422" r:id="rId15"/>
    <p:sldId id="423" r:id="rId16"/>
    <p:sldId id="424" r:id="rId17"/>
    <p:sldId id="426" r:id="rId18"/>
    <p:sldId id="425" r:id="rId19"/>
    <p:sldId id="429" r:id="rId20"/>
    <p:sldId id="430" r:id="rId21"/>
    <p:sldId id="431" r:id="rId22"/>
    <p:sldId id="432" r:id="rId23"/>
    <p:sldId id="433" r:id="rId24"/>
    <p:sldId id="434" r:id="rId25"/>
    <p:sldId id="435" r:id="rId26"/>
    <p:sldId id="436" r:id="rId27"/>
    <p:sldId id="437" r:id="rId28"/>
    <p:sldId id="439" r:id="rId29"/>
    <p:sldId id="523" r:id="rId30"/>
    <p:sldId id="440" r:id="rId31"/>
    <p:sldId id="441" r:id="rId32"/>
    <p:sldId id="442" r:id="rId33"/>
    <p:sldId id="443" r:id="rId34"/>
    <p:sldId id="444" r:id="rId35"/>
    <p:sldId id="445" r:id="rId36"/>
    <p:sldId id="446" r:id="rId37"/>
    <p:sldId id="447" r:id="rId38"/>
    <p:sldId id="448" r:id="rId39"/>
    <p:sldId id="449" r:id="rId40"/>
    <p:sldId id="450" r:id="rId41"/>
    <p:sldId id="451" r:id="rId42"/>
    <p:sldId id="454" r:id="rId43"/>
    <p:sldId id="455" r:id="rId44"/>
    <p:sldId id="456" r:id="rId45"/>
    <p:sldId id="458" r:id="rId46"/>
    <p:sldId id="459" r:id="rId47"/>
    <p:sldId id="460" r:id="rId48"/>
    <p:sldId id="461" r:id="rId49"/>
    <p:sldId id="464" r:id="rId50"/>
    <p:sldId id="466" r:id="rId51"/>
    <p:sldId id="467" r:id="rId52"/>
    <p:sldId id="470" r:id="rId53"/>
    <p:sldId id="472" r:id="rId54"/>
    <p:sldId id="475" r:id="rId55"/>
    <p:sldId id="476" r:id="rId56"/>
    <p:sldId id="477" r:id="rId57"/>
    <p:sldId id="478" r:id="rId58"/>
    <p:sldId id="479" r:id="rId59"/>
    <p:sldId id="496" r:id="rId60"/>
    <p:sldId id="497" r:id="rId61"/>
    <p:sldId id="498" r:id="rId62"/>
    <p:sldId id="499" r:id="rId63"/>
    <p:sldId id="500" r:id="rId64"/>
    <p:sldId id="501" r:id="rId65"/>
    <p:sldId id="502" r:id="rId66"/>
    <p:sldId id="509" r:id="rId67"/>
    <p:sldId id="505" r:id="rId68"/>
    <p:sldId id="506" r:id="rId69"/>
    <p:sldId id="507" r:id="rId70"/>
    <p:sldId id="510" r:id="rId71"/>
    <p:sldId id="514" r:id="rId72"/>
    <p:sldId id="511" r:id="rId73"/>
    <p:sldId id="513" r:id="rId74"/>
    <p:sldId id="516" r:id="rId75"/>
    <p:sldId id="517" r:id="rId76"/>
    <p:sldId id="518" r:id="rId7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18">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1" d="100"/>
          <a:sy n="91" d="100"/>
        </p:scale>
        <p:origin x="451" y="72"/>
      </p:cViewPr>
      <p:guideLst>
        <p:guide orient="horz" pos="2218"/>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2021/12/21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tags" Target="../tags/tag24.xml"/><Relationship Id="rId3" Type="http://schemas.openxmlformats.org/officeDocument/2006/relationships/tags" Target="../tags/tag9.xml"/><Relationship Id="rId21" Type="http://schemas.microsoft.com/office/2007/relationships/hdphoto" Target="../media/hdphoto1.wdp"/><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tags" Target="../tags/tag23.xml"/><Relationship Id="rId2" Type="http://schemas.openxmlformats.org/officeDocument/2006/relationships/tags" Target="../tags/tag8.xml"/><Relationship Id="rId16" Type="http://schemas.openxmlformats.org/officeDocument/2006/relationships/tags" Target="../tags/tag22.xml"/><Relationship Id="rId20" Type="http://schemas.openxmlformats.org/officeDocument/2006/relationships/image" Target="../media/image1.png"/><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tags" Target="../tags/tag21.xml"/><Relationship Id="rId10" Type="http://schemas.openxmlformats.org/officeDocument/2006/relationships/tags" Target="../tags/tag16.xml"/><Relationship Id="rId19" Type="http://schemas.openxmlformats.org/officeDocument/2006/relationships/slideMaster" Target="../slideMasters/slideMaster1.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tags" Target="../tags/tag89.xml"/><Relationship Id="rId5" Type="http://schemas.openxmlformats.org/officeDocument/2006/relationships/slideMaster" Target="../slideMasters/slideMaster1.xml"/><Relationship Id="rId4" Type="http://schemas.openxmlformats.org/officeDocument/2006/relationships/tags" Target="../tags/tag92.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100.xml"/><Relationship Id="rId13" Type="http://schemas.openxmlformats.org/officeDocument/2006/relationships/tags" Target="../tags/tag105.xml"/><Relationship Id="rId3" Type="http://schemas.openxmlformats.org/officeDocument/2006/relationships/tags" Target="../tags/tag95.xml"/><Relationship Id="rId7" Type="http://schemas.openxmlformats.org/officeDocument/2006/relationships/tags" Target="../tags/tag99.xml"/><Relationship Id="rId12" Type="http://schemas.openxmlformats.org/officeDocument/2006/relationships/tags" Target="../tags/tag104.xml"/><Relationship Id="rId2" Type="http://schemas.openxmlformats.org/officeDocument/2006/relationships/tags" Target="../tags/tag94.xml"/><Relationship Id="rId16" Type="http://schemas.microsoft.com/office/2007/relationships/hdphoto" Target="../media/hdphoto1.wdp"/><Relationship Id="rId1" Type="http://schemas.openxmlformats.org/officeDocument/2006/relationships/tags" Target="../tags/tag93.xml"/><Relationship Id="rId6" Type="http://schemas.openxmlformats.org/officeDocument/2006/relationships/tags" Target="../tags/tag98.xml"/><Relationship Id="rId11" Type="http://schemas.openxmlformats.org/officeDocument/2006/relationships/tags" Target="../tags/tag103.xml"/><Relationship Id="rId5" Type="http://schemas.openxmlformats.org/officeDocument/2006/relationships/tags" Target="../tags/tag97.xml"/><Relationship Id="rId15" Type="http://schemas.openxmlformats.org/officeDocument/2006/relationships/image" Target="../media/image1.png"/><Relationship Id="rId10" Type="http://schemas.openxmlformats.org/officeDocument/2006/relationships/tags" Target="../tags/tag102.xml"/><Relationship Id="rId4" Type="http://schemas.openxmlformats.org/officeDocument/2006/relationships/tags" Target="../tags/tag96.xml"/><Relationship Id="rId9" Type="http://schemas.openxmlformats.org/officeDocument/2006/relationships/tags" Target="../tags/tag101.xml"/><Relationship Id="rId1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tags" Target="../tags/tag37.xml"/><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tags" Target="../tags/tag36.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tags" Target="../tags/tag35.xml"/><Relationship Id="rId5" Type="http://schemas.openxmlformats.org/officeDocument/2006/relationships/tags" Target="../tags/tag29.xml"/><Relationship Id="rId15" Type="http://schemas.openxmlformats.org/officeDocument/2006/relationships/slideMaster" Target="../slideMasters/slideMaster1.xml"/><Relationship Id="rId10" Type="http://schemas.openxmlformats.org/officeDocument/2006/relationships/tags" Target="../tags/tag34.xml"/><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tags" Target="../tags/tag38.xml"/></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46.xml"/><Relationship Id="rId13" Type="http://schemas.openxmlformats.org/officeDocument/2006/relationships/tags" Target="../tags/tag51.xml"/><Relationship Id="rId3" Type="http://schemas.openxmlformats.org/officeDocument/2006/relationships/tags" Target="../tags/tag41.xml"/><Relationship Id="rId7" Type="http://schemas.openxmlformats.org/officeDocument/2006/relationships/tags" Target="../tags/tag45.xml"/><Relationship Id="rId12" Type="http://schemas.openxmlformats.org/officeDocument/2006/relationships/tags" Target="../tags/tag50.xml"/><Relationship Id="rId17" Type="http://schemas.microsoft.com/office/2007/relationships/hdphoto" Target="../media/hdphoto1.wdp"/><Relationship Id="rId2" Type="http://schemas.openxmlformats.org/officeDocument/2006/relationships/tags" Target="../tags/tag40.xml"/><Relationship Id="rId16" Type="http://schemas.openxmlformats.org/officeDocument/2006/relationships/image" Target="../media/image1.png"/><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tags" Target="../tags/tag49.xml"/><Relationship Id="rId5" Type="http://schemas.openxmlformats.org/officeDocument/2006/relationships/tags" Target="../tags/tag43.xml"/><Relationship Id="rId15" Type="http://schemas.openxmlformats.org/officeDocument/2006/relationships/slideMaster" Target="../slideMasters/slideMaster1.xml"/><Relationship Id="rId10" Type="http://schemas.openxmlformats.org/officeDocument/2006/relationships/tags" Target="../tags/tag48.xml"/><Relationship Id="rId4" Type="http://schemas.openxmlformats.org/officeDocument/2006/relationships/tags" Target="../tags/tag42.xml"/><Relationship Id="rId9" Type="http://schemas.openxmlformats.org/officeDocument/2006/relationships/tags" Target="../tags/tag47.xml"/><Relationship Id="rId14" Type="http://schemas.openxmlformats.org/officeDocument/2006/relationships/tags" Target="../tags/tag52.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55.xml"/><Relationship Id="rId7" Type="http://schemas.openxmlformats.org/officeDocument/2006/relationships/slideMaster" Target="../slideMasters/slideMaster1.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66.xml"/><Relationship Id="rId3" Type="http://schemas.openxmlformats.org/officeDocument/2006/relationships/tags" Target="../tags/tag61.xml"/><Relationship Id="rId7" Type="http://schemas.openxmlformats.org/officeDocument/2006/relationships/tags" Target="../tags/tag65.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tags" Target="../tags/tag64.xml"/><Relationship Id="rId5" Type="http://schemas.openxmlformats.org/officeDocument/2006/relationships/tags" Target="../tags/tag63.xml"/><Relationship Id="rId4" Type="http://schemas.openxmlformats.org/officeDocument/2006/relationships/tags" Target="../tags/tag6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tags" Target="../tags/tag67.xml"/><Relationship Id="rId5" Type="http://schemas.openxmlformats.org/officeDocument/2006/relationships/slideMaster" Target="../slideMasters/slideMaster1.xml"/><Relationship Id="rId4" Type="http://schemas.openxmlformats.org/officeDocument/2006/relationships/tags" Target="../tags/tag70.xml"/></Relationships>
</file>

<file path=ppt/slideLayouts/_rels/slideLayout7.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73.xml"/><Relationship Id="rId7" Type="http://schemas.openxmlformats.org/officeDocument/2006/relationships/tags" Target="../tags/tag77.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tags" Target="../tags/tag74.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80.xml"/><Relationship Id="rId7" Type="http://schemas.openxmlformats.org/officeDocument/2006/relationships/slideMaster" Target="../slideMasters/slideMaster1.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tags" Target="../tags/tag83.xml"/><Relationship Id="rId5" Type="http://schemas.openxmlformats.org/officeDocument/2006/relationships/tags" Target="../tags/tag82.xml"/><Relationship Id="rId4" Type="http://schemas.openxmlformats.org/officeDocument/2006/relationships/tags" Target="../tags/tag8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slideMaster" Target="../slideMasters/slideMaster1.xml"/><Relationship Id="rId5" Type="http://schemas.openxmlformats.org/officeDocument/2006/relationships/tags" Target="../tags/tag88.xml"/><Relationship Id="rId4" Type="http://schemas.openxmlformats.org/officeDocument/2006/relationships/tags" Target="../tags/tag8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任意多边形 45"/>
          <p:cNvSpPr/>
          <p:nvPr>
            <p:custDataLst>
              <p:tags r:id="rId1"/>
            </p:custDataLst>
          </p:nvPr>
        </p:nvSpPr>
        <p:spPr>
          <a:xfrm rot="746688">
            <a:off x="5494338" y="250825"/>
            <a:ext cx="2959100" cy="3073400"/>
          </a:xfrm>
          <a:custGeom>
            <a:avLst/>
            <a:gdLst>
              <a:gd name="connsiteX0" fmla="*/ 0 w 2958463"/>
              <a:gd name="connsiteY0" fmla="*/ 28269 h 3072739"/>
              <a:gd name="connsiteX1" fmla="*/ 128100 w 2958463"/>
              <a:gd name="connsiteY1" fmla="*/ 0 h 3072739"/>
              <a:gd name="connsiteX2" fmla="*/ 2958463 w 2958463"/>
              <a:gd name="connsiteY2" fmla="*/ 2912645 h 3072739"/>
              <a:gd name="connsiteX3" fmla="*/ 2958463 w 2958463"/>
              <a:gd name="connsiteY3" fmla="*/ 3072739 h 3072739"/>
              <a:gd name="connsiteX4" fmla="*/ 0 w 2958463"/>
              <a:gd name="connsiteY4" fmla="*/ 28269 h 3072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8463" h="3072739">
                <a:moveTo>
                  <a:pt x="0" y="28269"/>
                </a:moveTo>
                <a:lnTo>
                  <a:pt x="128100" y="0"/>
                </a:lnTo>
                <a:lnTo>
                  <a:pt x="2958463" y="2912645"/>
                </a:lnTo>
                <a:lnTo>
                  <a:pt x="2958463" y="3072739"/>
                </a:lnTo>
                <a:lnTo>
                  <a:pt x="0" y="2826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6" name="等腰三角形 5"/>
          <p:cNvSpPr/>
          <p:nvPr>
            <p:custDataLst>
              <p:tags r:id="rId2"/>
            </p:custDataLst>
          </p:nvPr>
        </p:nvSpPr>
        <p:spPr>
          <a:xfrm>
            <a:off x="0" y="4397375"/>
            <a:ext cx="1003300" cy="2460625"/>
          </a:xfrm>
          <a:prstGeom prst="triangl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grpSp>
        <p:nvGrpSpPr>
          <p:cNvPr id="7" name="组合 14"/>
          <p:cNvGrpSpPr/>
          <p:nvPr>
            <p:custDataLst>
              <p:tags r:id="rId3"/>
            </p:custDataLst>
          </p:nvPr>
        </p:nvGrpSpPr>
        <p:grpSpPr bwMode="auto">
          <a:xfrm>
            <a:off x="1295400" y="1522413"/>
            <a:ext cx="315913" cy="315912"/>
            <a:chOff x="1772042" y="1225638"/>
            <a:chExt cx="316282" cy="316282"/>
          </a:xfrm>
        </p:grpSpPr>
        <p:cxnSp>
          <p:nvCxnSpPr>
            <p:cNvPr id="8" name="直接连接符 7"/>
            <p:cNvCxnSpPr/>
            <p:nvPr>
              <p:custDataLst>
                <p:tags r:id="rId17"/>
              </p:custDataLst>
            </p:nvPr>
          </p:nvCxnSpPr>
          <p:spPr>
            <a:xfrm flipH="1">
              <a:off x="1772042" y="1384574"/>
              <a:ext cx="316282"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18"/>
              </p:custDataLst>
            </p:nvPr>
          </p:nvCxnSpPr>
          <p:spPr>
            <a:xfrm rot="5400000" flipH="1">
              <a:off x="1772836" y="1383779"/>
              <a:ext cx="316282"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任意多边形 12"/>
          <p:cNvSpPr/>
          <p:nvPr>
            <p:custDataLst>
              <p:tags r:id="rId4"/>
            </p:custDataLst>
          </p:nvPr>
        </p:nvSpPr>
        <p:spPr>
          <a:xfrm>
            <a:off x="8496300" y="0"/>
            <a:ext cx="3695700" cy="6858000"/>
          </a:xfrm>
          <a:custGeom>
            <a:avLst/>
            <a:gdLst>
              <a:gd name="connsiteX0" fmla="*/ 0 w 3695696"/>
              <a:gd name="connsiteY0" fmla="*/ 0 h 6858001"/>
              <a:gd name="connsiteX1" fmla="*/ 3695696 w 3695696"/>
              <a:gd name="connsiteY1" fmla="*/ 0 h 6858001"/>
              <a:gd name="connsiteX2" fmla="*/ 3695696 w 3695696"/>
              <a:gd name="connsiteY2" fmla="*/ 6858001 h 6858001"/>
              <a:gd name="connsiteX3" fmla="*/ 3289124 w 3695696"/>
              <a:gd name="connsiteY3" fmla="*/ 6858001 h 6858001"/>
              <a:gd name="connsiteX4" fmla="*/ 0 w 3695696"/>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5696" h="6858001">
                <a:moveTo>
                  <a:pt x="0" y="0"/>
                </a:moveTo>
                <a:lnTo>
                  <a:pt x="3695696" y="0"/>
                </a:lnTo>
                <a:lnTo>
                  <a:pt x="3695696" y="6858001"/>
                </a:lnTo>
                <a:lnTo>
                  <a:pt x="3289124" y="685800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12" name="等腰三角形 11"/>
          <p:cNvSpPr/>
          <p:nvPr>
            <p:custDataLst>
              <p:tags r:id="rId5"/>
            </p:custDataLst>
          </p:nvPr>
        </p:nvSpPr>
        <p:spPr>
          <a:xfrm rot="10800000">
            <a:off x="10267950" y="0"/>
            <a:ext cx="1924050" cy="428625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13" name="等腰三角形 12"/>
          <p:cNvSpPr/>
          <p:nvPr>
            <p:custDataLst>
              <p:tags r:id="rId6"/>
            </p:custDataLst>
          </p:nvPr>
        </p:nvSpPr>
        <p:spPr>
          <a:xfrm rot="10800000">
            <a:off x="7061983" y="647700"/>
            <a:ext cx="1501775" cy="12954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14" name="等腰三角形 13"/>
          <p:cNvSpPr/>
          <p:nvPr>
            <p:custDataLst>
              <p:tags r:id="rId7"/>
            </p:custDataLst>
          </p:nvPr>
        </p:nvSpPr>
        <p:spPr>
          <a:xfrm rot="10800000">
            <a:off x="7440035" y="0"/>
            <a:ext cx="1501775" cy="12954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15" name="任意多边形 46"/>
          <p:cNvSpPr/>
          <p:nvPr>
            <p:custDataLst>
              <p:tags r:id="rId8"/>
            </p:custDataLst>
          </p:nvPr>
        </p:nvSpPr>
        <p:spPr>
          <a:xfrm rot="746688">
            <a:off x="6005513" y="92075"/>
            <a:ext cx="1304925" cy="1371600"/>
          </a:xfrm>
          <a:custGeom>
            <a:avLst/>
            <a:gdLst>
              <a:gd name="connsiteX0" fmla="*/ 0 w 1305254"/>
              <a:gd name="connsiteY0" fmla="*/ 28270 h 1371469"/>
              <a:gd name="connsiteX1" fmla="*/ 128101 w 1305254"/>
              <a:gd name="connsiteY1" fmla="*/ 0 h 1371469"/>
              <a:gd name="connsiteX2" fmla="*/ 1305254 w 1305254"/>
              <a:gd name="connsiteY2" fmla="*/ 1211374 h 1371469"/>
              <a:gd name="connsiteX3" fmla="*/ 1305253 w 1305254"/>
              <a:gd name="connsiteY3" fmla="*/ 1371469 h 1371469"/>
              <a:gd name="connsiteX4" fmla="*/ 0 w 1305254"/>
              <a:gd name="connsiteY4" fmla="*/ 28270 h 137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254" h="1371469">
                <a:moveTo>
                  <a:pt x="0" y="28270"/>
                </a:moveTo>
                <a:lnTo>
                  <a:pt x="128101" y="0"/>
                </a:lnTo>
                <a:lnTo>
                  <a:pt x="1305254" y="1211374"/>
                </a:lnTo>
                <a:lnTo>
                  <a:pt x="1305253" y="1371469"/>
                </a:lnTo>
                <a:lnTo>
                  <a:pt x="0" y="2827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16" name="等腰三角形 24"/>
          <p:cNvSpPr/>
          <p:nvPr>
            <p:custDataLst>
              <p:tags r:id="rId9"/>
            </p:custDataLst>
          </p:nvPr>
        </p:nvSpPr>
        <p:spPr>
          <a:xfrm rot="10800000">
            <a:off x="9534525" y="2165350"/>
            <a:ext cx="1695450" cy="1693863"/>
          </a:xfrm>
          <a:custGeom>
            <a:avLst/>
            <a:gdLst>
              <a:gd name="connsiteX0" fmla="*/ 0 w 1695930"/>
              <a:gd name="connsiteY0" fmla="*/ 1462009 h 1462009"/>
              <a:gd name="connsiteX1" fmla="*/ 847965 w 1695930"/>
              <a:gd name="connsiteY1" fmla="*/ 0 h 1462009"/>
              <a:gd name="connsiteX2" fmla="*/ 1695930 w 1695930"/>
              <a:gd name="connsiteY2" fmla="*/ 1462009 h 1462009"/>
              <a:gd name="connsiteX3" fmla="*/ 0 w 1695930"/>
              <a:gd name="connsiteY3" fmla="*/ 1462009 h 1462009"/>
              <a:gd name="connsiteX0-1" fmla="*/ 0 w 1695930"/>
              <a:gd name="connsiteY0-2" fmla="*/ 1694237 h 1694237"/>
              <a:gd name="connsiteX1-3" fmla="*/ 862480 w 1695930"/>
              <a:gd name="connsiteY1-4" fmla="*/ 0 h 1694237"/>
              <a:gd name="connsiteX2-5" fmla="*/ 1695930 w 1695930"/>
              <a:gd name="connsiteY2-6" fmla="*/ 1694237 h 1694237"/>
              <a:gd name="connsiteX3-7" fmla="*/ 0 w 1695930"/>
              <a:gd name="connsiteY3-8" fmla="*/ 1694237 h 1694237"/>
            </a:gdLst>
            <a:ahLst/>
            <a:cxnLst>
              <a:cxn ang="0">
                <a:pos x="connsiteX0-1" y="connsiteY0-2"/>
              </a:cxn>
              <a:cxn ang="0">
                <a:pos x="connsiteX1-3" y="connsiteY1-4"/>
              </a:cxn>
              <a:cxn ang="0">
                <a:pos x="connsiteX2-5" y="connsiteY2-6"/>
              </a:cxn>
              <a:cxn ang="0">
                <a:pos x="connsiteX3-7" y="connsiteY3-8"/>
              </a:cxn>
            </a:cxnLst>
            <a:rect l="l" t="t" r="r" b="b"/>
            <a:pathLst>
              <a:path w="1695930" h="1694237">
                <a:moveTo>
                  <a:pt x="0" y="1694237"/>
                </a:moveTo>
                <a:lnTo>
                  <a:pt x="862480" y="0"/>
                </a:lnTo>
                <a:lnTo>
                  <a:pt x="1695930" y="1694237"/>
                </a:lnTo>
                <a:lnTo>
                  <a:pt x="0" y="169423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cxnSp>
        <p:nvCxnSpPr>
          <p:cNvPr id="18" name="直接连接符 17"/>
          <p:cNvCxnSpPr/>
          <p:nvPr>
            <p:custDataLst>
              <p:tags r:id="rId10"/>
            </p:custDataLst>
          </p:nvPr>
        </p:nvCxnSpPr>
        <p:spPr>
          <a:xfrm>
            <a:off x="1358945" y="4795838"/>
            <a:ext cx="5905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ctrTitle" hasCustomPrompt="1"/>
            <p:custDataLst>
              <p:tags r:id="rId11"/>
            </p:custDataLst>
          </p:nvPr>
        </p:nvSpPr>
        <p:spPr>
          <a:xfrm>
            <a:off x="1198799" y="2009457"/>
            <a:ext cx="6243723" cy="1198800"/>
          </a:xfrm>
        </p:spPr>
        <p:txBody>
          <a:bodyPr anchor="ctr">
            <a:normAutofit/>
          </a:bodyPr>
          <a:lstStyle>
            <a:lvl1pPr algn="l">
              <a:defRPr sz="6000" spc="600">
                <a:solidFill>
                  <a:schemeClr val="tx1"/>
                </a:solidFill>
              </a:defRPr>
            </a:lvl1pPr>
          </a:lstStyle>
          <a:p>
            <a:r>
              <a:rPr lang="zh-CN" altLang="en-US" noProof="1"/>
              <a:t>编辑标题</a:t>
            </a:r>
          </a:p>
        </p:txBody>
      </p:sp>
      <p:sp>
        <p:nvSpPr>
          <p:cNvPr id="3" name="副标题 2"/>
          <p:cNvSpPr>
            <a:spLocks noGrp="1"/>
          </p:cNvSpPr>
          <p:nvPr>
            <p:ph type="subTitle" idx="1" hasCustomPrompt="1"/>
            <p:custDataLst>
              <p:tags r:id="rId12"/>
            </p:custDataLst>
          </p:nvPr>
        </p:nvSpPr>
        <p:spPr>
          <a:xfrm>
            <a:off x="1198880" y="3313163"/>
            <a:ext cx="3408680" cy="1379855"/>
          </a:xfrm>
        </p:spPr>
        <p:txBody>
          <a:bodyPr>
            <a:noAutofit/>
          </a:bodyPr>
          <a:lstStyle>
            <a:lvl1pPr marL="0" indent="0" algn="l">
              <a:lnSpc>
                <a:spcPct val="100000"/>
              </a:lnSpc>
              <a:spcAft>
                <a:spcPts val="0"/>
              </a:spcAft>
              <a:buNone/>
              <a:defRPr sz="4000" b="1" i="1" spc="300" baseline="0">
                <a:solidFill>
                  <a:schemeClr val="tx1"/>
                </a:solidFill>
                <a:latin typeface="+mj-ea"/>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编辑副标题</a:t>
            </a:r>
          </a:p>
        </p:txBody>
      </p:sp>
      <p:sp>
        <p:nvSpPr>
          <p:cNvPr id="19" name="日期占位符 15"/>
          <p:cNvSpPr>
            <a:spLocks noGrp="1"/>
          </p:cNvSpPr>
          <p:nvPr>
            <p:ph type="dt" sz="half" idx="15"/>
            <p:custDataLst>
              <p:tags r:id="rId13"/>
            </p:custDataLst>
          </p:nvPr>
        </p:nvSpPr>
        <p:spPr/>
        <p:txBody>
          <a:bodyPr/>
          <a:lstStyle>
            <a:lvl1pPr>
              <a:defRPr/>
            </a:lvl1pPr>
          </a:lstStyle>
          <a:p>
            <a:pPr>
              <a:defRPr/>
            </a:pPr>
            <a:endParaRPr lang="zh-CN" altLang="en-US"/>
          </a:p>
        </p:txBody>
      </p:sp>
      <p:sp>
        <p:nvSpPr>
          <p:cNvPr id="20" name="页脚占位符 16"/>
          <p:cNvSpPr>
            <a:spLocks noGrp="1"/>
          </p:cNvSpPr>
          <p:nvPr>
            <p:ph type="ftr" sz="quarter" idx="16"/>
            <p:custDataLst>
              <p:tags r:id="rId14"/>
            </p:custDataLst>
          </p:nvPr>
        </p:nvSpPr>
        <p:spPr/>
        <p:txBody>
          <a:bodyPr/>
          <a:lstStyle>
            <a:lvl1pPr>
              <a:defRPr/>
            </a:lvl1pPr>
          </a:lstStyle>
          <a:p>
            <a:pPr>
              <a:defRPr/>
            </a:pPr>
            <a:endParaRPr lang="zh-CN" altLang="en-US"/>
          </a:p>
        </p:txBody>
      </p:sp>
      <p:sp>
        <p:nvSpPr>
          <p:cNvPr id="21" name="灯片编号占位符 17"/>
          <p:cNvSpPr>
            <a:spLocks noGrp="1"/>
          </p:cNvSpPr>
          <p:nvPr>
            <p:ph type="sldNum" sz="quarter" idx="17"/>
            <p:custDataLst>
              <p:tags r:id="rId15"/>
            </p:custDataLst>
          </p:nvPr>
        </p:nvSpPr>
        <p:spPr/>
        <p:txBody>
          <a:bodyPr/>
          <a:lstStyle>
            <a:lvl1pPr>
              <a:defRPr/>
            </a:lvl1pPr>
          </a:lstStyle>
          <a:p>
            <a:pPr>
              <a:defRPr/>
            </a:pPr>
            <a:fld id="{4FC38A87-77AC-48C7-9F0B-A360E0E07000}" type="slidenum">
              <a:rPr lang="zh-CN" altLang="en-US"/>
              <a:t>‹#›</a:t>
            </a:fld>
            <a:endParaRPr lang="zh-CN" altLang="en-US"/>
          </a:p>
        </p:txBody>
      </p:sp>
      <p:pic>
        <p:nvPicPr>
          <p:cNvPr id="25" name="图片 24"/>
          <p:cNvPicPr>
            <a:picLocks noChangeAspect="1"/>
          </p:cNvPicPr>
          <p:nvPr>
            <p:custDataLst>
              <p:tags r:id="rId16"/>
            </p:custDataLst>
          </p:nvPr>
        </p:nvPicPr>
        <p:blipFill>
          <a:blip r:embed="rId20" cstate="email">
            <a:extLst>
              <a:ext uri="{BEBA8EAE-BF5A-486C-A8C5-ECC9F3942E4B}">
                <a14:imgProps xmlns:a14="http://schemas.microsoft.com/office/drawing/2010/main">
                  <a14:imgLayer r:embed="rId21">
                    <a14:imgEffect>
                      <a14:colorTemperature colorTemp="4700"/>
                    </a14:imgEffect>
                  </a14:imgLayer>
                </a14:imgProps>
              </a:ext>
            </a:extLst>
          </a:blip>
          <a:srcRect/>
          <a:stretch>
            <a:fillRect/>
          </a:stretch>
        </p:blipFill>
        <p:spPr>
          <a:xfrm>
            <a:off x="7052747" y="409574"/>
            <a:ext cx="4753805" cy="6456590"/>
          </a:xfrm>
          <a:custGeom>
            <a:avLst/>
            <a:gdLst>
              <a:gd name="connsiteX0" fmla="*/ 1645443 w 4753805"/>
              <a:gd name="connsiteY0" fmla="*/ 0 h 6456590"/>
              <a:gd name="connsiteX1" fmla="*/ 2993011 w 4753805"/>
              <a:gd name="connsiteY1" fmla="*/ 2807919 h 6456590"/>
              <a:gd name="connsiteX2" fmla="*/ 2995875 w 4753805"/>
              <a:gd name="connsiteY2" fmla="*/ 2807919 h 6456590"/>
              <a:gd name="connsiteX3" fmla="*/ 4753805 w 4753805"/>
              <a:gd name="connsiteY3" fmla="*/ 6456590 h 6456590"/>
              <a:gd name="connsiteX4" fmla="*/ 1757930 w 4753805"/>
              <a:gd name="connsiteY4" fmla="*/ 6456590 h 6456590"/>
              <a:gd name="connsiteX5" fmla="*/ 0 w 4753805"/>
              <a:gd name="connsiteY5" fmla="*/ 2807919 h 6456590"/>
              <a:gd name="connsiteX6" fmla="*/ 4790 w 4753805"/>
              <a:gd name="connsiteY6" fmla="*/ 2807919 h 6456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53805" h="6456590">
                <a:moveTo>
                  <a:pt x="1645443" y="0"/>
                </a:moveTo>
                <a:lnTo>
                  <a:pt x="2993011" y="2807919"/>
                </a:lnTo>
                <a:lnTo>
                  <a:pt x="2995875" y="2807919"/>
                </a:lnTo>
                <a:lnTo>
                  <a:pt x="4753805" y="6456590"/>
                </a:lnTo>
                <a:lnTo>
                  <a:pt x="1757930" y="6456590"/>
                </a:lnTo>
                <a:lnTo>
                  <a:pt x="0" y="2807919"/>
                </a:lnTo>
                <a:lnTo>
                  <a:pt x="4790" y="2807919"/>
                </a:lnTo>
                <a:close/>
              </a:path>
            </a:pathLst>
          </a:custGeom>
        </p:spPr>
      </p:pic>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custDataLst>
              <p:tags r:id="rId1"/>
            </p:custDataLst>
          </p:nvPr>
        </p:nvSpPr>
        <p:spPr>
          <a:xfrm>
            <a:off x="669930" y="952508"/>
            <a:ext cx="10852237" cy="5388907"/>
          </a:xfrm>
        </p:spPr>
        <p:txBody>
          <a:bodyPr/>
          <a:lstStyle>
            <a:lvl1pPr>
              <a:defRPr/>
            </a:lvl1pPr>
          </a:lstStyle>
          <a:p>
            <a:pPr lvl="0"/>
            <a:r>
              <a:rPr lang="zh-CN" altLang="en-US" noProof="1"/>
              <a:t>单击此处</a:t>
            </a:r>
            <a:r>
              <a:rPr lang="zh-CN" altLang="en-US" dirty="0">
                <a:sym typeface="+mn-ea"/>
              </a:rPr>
              <a:t>编辑母版文本样式</a:t>
            </a:r>
          </a:p>
          <a:p>
            <a:pPr lvl="1"/>
            <a:r>
              <a:rPr lang="zh-CN" altLang="en-US" dirty="0">
                <a:sym typeface="+mn-ea"/>
              </a:rPr>
              <a:t>第二级</a:t>
            </a:r>
          </a:p>
          <a:p>
            <a:pPr lvl="2"/>
            <a:r>
              <a:rPr lang="zh-CN" altLang="en-US" dirty="0">
                <a:sym typeface="+mn-ea"/>
              </a:rPr>
              <a:t>第三级</a:t>
            </a:r>
          </a:p>
          <a:p>
            <a:pPr lvl="3"/>
            <a:r>
              <a:rPr lang="zh-CN" altLang="en-US" dirty="0">
                <a:sym typeface="+mn-ea"/>
              </a:rPr>
              <a:t>第四级</a:t>
            </a:r>
          </a:p>
          <a:p>
            <a:pPr lvl="4"/>
            <a:r>
              <a:rPr lang="zh-CN" altLang="en-US" dirty="0">
                <a:sym typeface="+mn-ea"/>
              </a:rPr>
              <a:t>第五级</a:t>
            </a:r>
            <a:endParaRPr lang="zh-CN" altLang="en-US" noProof="1"/>
          </a:p>
        </p:txBody>
      </p:sp>
      <p:sp>
        <p:nvSpPr>
          <p:cNvPr id="3" name="日期占位符 3"/>
          <p:cNvSpPr>
            <a:spLocks noGrp="1"/>
          </p:cNvSpPr>
          <p:nvPr>
            <p:ph type="dt" sz="half" idx="14"/>
            <p:custDataLst>
              <p:tags r:id="rId2"/>
            </p:custDataLst>
          </p:nvPr>
        </p:nvSpPr>
        <p:spPr/>
        <p:txBody>
          <a:bodyPr/>
          <a:lstStyle>
            <a:lvl1pPr>
              <a:defRPr/>
            </a:lvl1pPr>
          </a:lstStyle>
          <a:p>
            <a:fld id="{760FBDFE-C587-4B4C-A407-44438C67B59E}" type="datetimeFigureOut">
              <a:rPr lang="zh-CN" altLang="en-US" smtClean="0"/>
              <a:t>2021/12/21</a:t>
            </a:fld>
            <a:endParaRPr lang="zh-CN" altLang="en-US"/>
          </a:p>
        </p:txBody>
      </p:sp>
      <p:sp>
        <p:nvSpPr>
          <p:cNvPr id="4" name="页脚占位符 4"/>
          <p:cNvSpPr>
            <a:spLocks noGrp="1"/>
          </p:cNvSpPr>
          <p:nvPr>
            <p:ph type="ftr" sz="quarter" idx="15"/>
            <p:custDataLst>
              <p:tags r:id="rId3"/>
            </p:custDataLst>
          </p:nvPr>
        </p:nvSpPr>
        <p:spPr/>
        <p:txBody>
          <a:bodyPr/>
          <a:lstStyle>
            <a:lvl1pPr>
              <a:defRPr/>
            </a:lvl1pPr>
          </a:lstStyle>
          <a:p>
            <a:endParaRPr lang="zh-CN" altLang="en-US"/>
          </a:p>
        </p:txBody>
      </p:sp>
      <p:sp>
        <p:nvSpPr>
          <p:cNvPr id="5" name="灯片编号占位符 5"/>
          <p:cNvSpPr>
            <a:spLocks noGrp="1"/>
          </p:cNvSpPr>
          <p:nvPr>
            <p:ph type="sldNum" sz="quarter" idx="16"/>
            <p:custDataLst>
              <p:tags r:id="rId4"/>
            </p:custDataLst>
          </p:nvPr>
        </p:nvSpPr>
        <p:spPr/>
        <p:txBody>
          <a:bodyPr/>
          <a:lstStyle>
            <a:lvl1pPr>
              <a:defRPr/>
            </a:lvl1pPr>
          </a:lstStyle>
          <a:p>
            <a:fld id="{49AE70B2-8BF9-45C0-BB95-33D1B9D3A854}" type="slidenum">
              <a:rPr lang="zh-CN" altLang="en-US" smtClean="0"/>
              <a:t>‹#›</a:t>
            </a:fld>
            <a:endParaRPr lang="zh-CN" alt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等腰三角形 2"/>
          <p:cNvSpPr/>
          <p:nvPr>
            <p:custDataLst>
              <p:tags r:id="rId1"/>
            </p:custDataLst>
          </p:nvPr>
        </p:nvSpPr>
        <p:spPr>
          <a:xfrm flipH="1">
            <a:off x="11188700" y="4403725"/>
            <a:ext cx="1003300" cy="2460625"/>
          </a:xfrm>
          <a:prstGeom prst="triangl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4" name="任意多边形 45"/>
          <p:cNvSpPr/>
          <p:nvPr>
            <p:custDataLst>
              <p:tags r:id="rId2"/>
            </p:custDataLst>
          </p:nvPr>
        </p:nvSpPr>
        <p:spPr>
          <a:xfrm rot="20853312" flipH="1">
            <a:off x="3738563" y="250825"/>
            <a:ext cx="2959100" cy="3073400"/>
          </a:xfrm>
          <a:custGeom>
            <a:avLst/>
            <a:gdLst>
              <a:gd name="connsiteX0" fmla="*/ 0 w 2958463"/>
              <a:gd name="connsiteY0" fmla="*/ 28269 h 3072739"/>
              <a:gd name="connsiteX1" fmla="*/ 128100 w 2958463"/>
              <a:gd name="connsiteY1" fmla="*/ 0 h 3072739"/>
              <a:gd name="connsiteX2" fmla="*/ 2958463 w 2958463"/>
              <a:gd name="connsiteY2" fmla="*/ 2912645 h 3072739"/>
              <a:gd name="connsiteX3" fmla="*/ 2958463 w 2958463"/>
              <a:gd name="connsiteY3" fmla="*/ 3072739 h 3072739"/>
              <a:gd name="connsiteX4" fmla="*/ 0 w 2958463"/>
              <a:gd name="connsiteY4" fmla="*/ 28269 h 3072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8463" h="3072739">
                <a:moveTo>
                  <a:pt x="0" y="28269"/>
                </a:moveTo>
                <a:lnTo>
                  <a:pt x="128100" y="0"/>
                </a:lnTo>
                <a:lnTo>
                  <a:pt x="2958463" y="2912645"/>
                </a:lnTo>
                <a:lnTo>
                  <a:pt x="2958463" y="3072739"/>
                </a:lnTo>
                <a:lnTo>
                  <a:pt x="0" y="2826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 name="任意多边形 12"/>
          <p:cNvSpPr/>
          <p:nvPr>
            <p:custDataLst>
              <p:tags r:id="rId3"/>
            </p:custDataLst>
          </p:nvPr>
        </p:nvSpPr>
        <p:spPr>
          <a:xfrm flipH="1">
            <a:off x="0" y="0"/>
            <a:ext cx="3695700" cy="6858000"/>
          </a:xfrm>
          <a:custGeom>
            <a:avLst/>
            <a:gdLst>
              <a:gd name="connsiteX0" fmla="*/ 0 w 3695696"/>
              <a:gd name="connsiteY0" fmla="*/ 0 h 6858001"/>
              <a:gd name="connsiteX1" fmla="*/ 3695696 w 3695696"/>
              <a:gd name="connsiteY1" fmla="*/ 0 h 6858001"/>
              <a:gd name="connsiteX2" fmla="*/ 3695696 w 3695696"/>
              <a:gd name="connsiteY2" fmla="*/ 6858001 h 6858001"/>
              <a:gd name="connsiteX3" fmla="*/ 3289124 w 3695696"/>
              <a:gd name="connsiteY3" fmla="*/ 6858001 h 6858001"/>
              <a:gd name="connsiteX4" fmla="*/ 0 w 3695696"/>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5696" h="6858001">
                <a:moveTo>
                  <a:pt x="0" y="0"/>
                </a:moveTo>
                <a:lnTo>
                  <a:pt x="3695696" y="0"/>
                </a:lnTo>
                <a:lnTo>
                  <a:pt x="3695696" y="6858001"/>
                </a:lnTo>
                <a:lnTo>
                  <a:pt x="3289124" y="685800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6" name="等腰三角形 5"/>
          <p:cNvSpPr/>
          <p:nvPr>
            <p:custDataLst>
              <p:tags r:id="rId4"/>
            </p:custDataLst>
          </p:nvPr>
        </p:nvSpPr>
        <p:spPr>
          <a:xfrm rot="10800000" flipH="1">
            <a:off x="0" y="0"/>
            <a:ext cx="1924050" cy="428625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7" name="等腰三角形 6"/>
          <p:cNvSpPr/>
          <p:nvPr>
            <p:custDataLst>
              <p:tags r:id="rId5"/>
            </p:custDataLst>
          </p:nvPr>
        </p:nvSpPr>
        <p:spPr>
          <a:xfrm rot="10800000" flipH="1">
            <a:off x="3628078" y="647700"/>
            <a:ext cx="1503363" cy="12954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8" name="等腰三角形 7"/>
          <p:cNvSpPr/>
          <p:nvPr>
            <p:custDataLst>
              <p:tags r:id="rId6"/>
            </p:custDataLst>
          </p:nvPr>
        </p:nvSpPr>
        <p:spPr>
          <a:xfrm rot="10800000" flipH="1">
            <a:off x="3261303" y="0"/>
            <a:ext cx="1503363" cy="12954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9" name="任意多边形 46"/>
          <p:cNvSpPr/>
          <p:nvPr>
            <p:custDataLst>
              <p:tags r:id="rId7"/>
            </p:custDataLst>
          </p:nvPr>
        </p:nvSpPr>
        <p:spPr>
          <a:xfrm rot="20853312" flipH="1">
            <a:off x="4881563" y="92075"/>
            <a:ext cx="1304925" cy="1371600"/>
          </a:xfrm>
          <a:custGeom>
            <a:avLst/>
            <a:gdLst>
              <a:gd name="connsiteX0" fmla="*/ 0 w 1305254"/>
              <a:gd name="connsiteY0" fmla="*/ 28270 h 1371469"/>
              <a:gd name="connsiteX1" fmla="*/ 128101 w 1305254"/>
              <a:gd name="connsiteY1" fmla="*/ 0 h 1371469"/>
              <a:gd name="connsiteX2" fmla="*/ 1305254 w 1305254"/>
              <a:gd name="connsiteY2" fmla="*/ 1211374 h 1371469"/>
              <a:gd name="connsiteX3" fmla="*/ 1305253 w 1305254"/>
              <a:gd name="connsiteY3" fmla="*/ 1371469 h 1371469"/>
              <a:gd name="connsiteX4" fmla="*/ 0 w 1305254"/>
              <a:gd name="connsiteY4" fmla="*/ 28270 h 137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254" h="1371469">
                <a:moveTo>
                  <a:pt x="0" y="28270"/>
                </a:moveTo>
                <a:lnTo>
                  <a:pt x="128101" y="0"/>
                </a:lnTo>
                <a:lnTo>
                  <a:pt x="1305254" y="1211374"/>
                </a:lnTo>
                <a:lnTo>
                  <a:pt x="1305253" y="1371469"/>
                </a:lnTo>
                <a:lnTo>
                  <a:pt x="0" y="2827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10" name="等腰三角形 24"/>
          <p:cNvSpPr/>
          <p:nvPr>
            <p:custDataLst>
              <p:tags r:id="rId8"/>
            </p:custDataLst>
          </p:nvPr>
        </p:nvSpPr>
        <p:spPr>
          <a:xfrm rot="10800000" flipH="1">
            <a:off x="962025" y="2165350"/>
            <a:ext cx="1695450" cy="1693863"/>
          </a:xfrm>
          <a:custGeom>
            <a:avLst/>
            <a:gdLst>
              <a:gd name="connsiteX0" fmla="*/ 0 w 1695930"/>
              <a:gd name="connsiteY0" fmla="*/ 1462009 h 1462009"/>
              <a:gd name="connsiteX1" fmla="*/ 847965 w 1695930"/>
              <a:gd name="connsiteY1" fmla="*/ 0 h 1462009"/>
              <a:gd name="connsiteX2" fmla="*/ 1695930 w 1695930"/>
              <a:gd name="connsiteY2" fmla="*/ 1462009 h 1462009"/>
              <a:gd name="connsiteX3" fmla="*/ 0 w 1695930"/>
              <a:gd name="connsiteY3" fmla="*/ 1462009 h 1462009"/>
              <a:gd name="connsiteX0-1" fmla="*/ 0 w 1695930"/>
              <a:gd name="connsiteY0-2" fmla="*/ 1694237 h 1694237"/>
              <a:gd name="connsiteX1-3" fmla="*/ 862480 w 1695930"/>
              <a:gd name="connsiteY1-4" fmla="*/ 0 h 1694237"/>
              <a:gd name="connsiteX2-5" fmla="*/ 1695930 w 1695930"/>
              <a:gd name="connsiteY2-6" fmla="*/ 1694237 h 1694237"/>
              <a:gd name="connsiteX3-7" fmla="*/ 0 w 1695930"/>
              <a:gd name="connsiteY3-8" fmla="*/ 1694237 h 1694237"/>
            </a:gdLst>
            <a:ahLst/>
            <a:cxnLst>
              <a:cxn ang="0">
                <a:pos x="connsiteX0-1" y="connsiteY0-2"/>
              </a:cxn>
              <a:cxn ang="0">
                <a:pos x="connsiteX1-3" y="connsiteY1-4"/>
              </a:cxn>
              <a:cxn ang="0">
                <a:pos x="connsiteX2-5" y="connsiteY2-6"/>
              </a:cxn>
              <a:cxn ang="0">
                <a:pos x="connsiteX3-7" y="connsiteY3-8"/>
              </a:cxn>
            </a:cxnLst>
            <a:rect l="l" t="t" r="r" b="b"/>
            <a:pathLst>
              <a:path w="1695930" h="1694237">
                <a:moveTo>
                  <a:pt x="0" y="1694237"/>
                </a:moveTo>
                <a:lnTo>
                  <a:pt x="862480" y="0"/>
                </a:lnTo>
                <a:lnTo>
                  <a:pt x="1695930" y="1694237"/>
                </a:lnTo>
                <a:lnTo>
                  <a:pt x="0" y="169423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2" name="标题 1"/>
          <p:cNvSpPr>
            <a:spLocks noGrp="1"/>
          </p:cNvSpPr>
          <p:nvPr>
            <p:ph type="title" hasCustomPrompt="1"/>
            <p:custDataLst>
              <p:tags r:id="rId9"/>
            </p:custDataLst>
          </p:nvPr>
        </p:nvSpPr>
        <p:spPr>
          <a:xfrm>
            <a:off x="5657520" y="2420938"/>
            <a:ext cx="5616118" cy="2016125"/>
          </a:xfrm>
        </p:spPr>
        <p:txBody>
          <a:bodyPr anchor="ctr">
            <a:normAutofit/>
          </a:bodyPr>
          <a:lstStyle>
            <a:lvl1pPr algn="ctr">
              <a:defRPr sz="8000" spc="600"/>
            </a:lvl1pPr>
          </a:lstStyle>
          <a:p>
            <a:r>
              <a:rPr lang="zh-CN" altLang="en-US" noProof="1"/>
              <a:t>编辑标题</a:t>
            </a:r>
          </a:p>
        </p:txBody>
      </p:sp>
      <p:sp>
        <p:nvSpPr>
          <p:cNvPr id="12" name="日期占位符 2"/>
          <p:cNvSpPr>
            <a:spLocks noGrp="1"/>
          </p:cNvSpPr>
          <p:nvPr>
            <p:ph type="dt" sz="half" idx="10"/>
            <p:custDataLst>
              <p:tags r:id="rId10"/>
            </p:custDataLst>
          </p:nvPr>
        </p:nvSpPr>
        <p:spPr/>
        <p:txBody>
          <a:bodyPr/>
          <a:lstStyle>
            <a:lvl1pPr>
              <a:defRPr/>
            </a:lvl1pPr>
          </a:lstStyle>
          <a:p>
            <a:fld id="{760FBDFE-C587-4B4C-A407-44438C67B59E}" type="datetimeFigureOut">
              <a:rPr lang="zh-CN" altLang="en-US"/>
              <a:t>2021/12/21</a:t>
            </a:fld>
            <a:endParaRPr lang="zh-CN" altLang="en-US"/>
          </a:p>
        </p:txBody>
      </p:sp>
      <p:sp>
        <p:nvSpPr>
          <p:cNvPr id="13" name="页脚占位符 3"/>
          <p:cNvSpPr>
            <a:spLocks noGrp="1"/>
          </p:cNvSpPr>
          <p:nvPr>
            <p:ph type="ftr" sz="quarter" idx="11"/>
            <p:custDataLst>
              <p:tags r:id="rId11"/>
            </p:custDataLst>
          </p:nvPr>
        </p:nvSpPr>
        <p:spPr/>
        <p:txBody>
          <a:bodyPr/>
          <a:lstStyle>
            <a:lvl1pPr>
              <a:defRPr/>
            </a:lvl1pPr>
          </a:lstStyle>
          <a:p>
            <a:endParaRPr lang="zh-CN" altLang="en-US"/>
          </a:p>
        </p:txBody>
      </p:sp>
      <p:sp>
        <p:nvSpPr>
          <p:cNvPr id="14" name="灯片编号占位符 4"/>
          <p:cNvSpPr>
            <a:spLocks noGrp="1"/>
          </p:cNvSpPr>
          <p:nvPr>
            <p:ph type="sldNum" sz="quarter" idx="12"/>
            <p:custDataLst>
              <p:tags r:id="rId12"/>
            </p:custDataLst>
          </p:nvPr>
        </p:nvSpPr>
        <p:spPr/>
        <p:txBody>
          <a:bodyPr/>
          <a:lstStyle>
            <a:lvl1pPr>
              <a:defRPr/>
            </a:lvl1pPr>
          </a:lstStyle>
          <a:p>
            <a:fld id="{26F48EE0-4ABF-491F-B0BA-FE21D3D573F9}" type="slidenum">
              <a:rPr lang="zh-CN" altLang="en-US"/>
              <a:t>‹#›</a:t>
            </a:fld>
            <a:endParaRPr lang="zh-CN" altLang="en-US"/>
          </a:p>
        </p:txBody>
      </p:sp>
      <p:pic>
        <p:nvPicPr>
          <p:cNvPr id="16" name="图片 15"/>
          <p:cNvPicPr>
            <a:picLocks noChangeAspect="1"/>
          </p:cNvPicPr>
          <p:nvPr>
            <p:custDataLst>
              <p:tags r:id="rId13"/>
            </p:custDataLst>
          </p:nvPr>
        </p:nvPicPr>
        <p:blipFill>
          <a:blip r:embed="rId15" cstate="email">
            <a:extLst>
              <a:ext uri="{BEBA8EAE-BF5A-486C-A8C5-ECC9F3942E4B}">
                <a14:imgProps xmlns:a14="http://schemas.microsoft.com/office/drawing/2010/main">
                  <a14:imgLayer r:embed="rId16">
                    <a14:imgEffect>
                      <a14:colorTemperature colorTemp="4700"/>
                    </a14:imgEffect>
                  </a14:imgLayer>
                </a14:imgProps>
              </a:ext>
            </a:extLst>
          </a:blip>
          <a:srcRect/>
          <a:stretch>
            <a:fillRect/>
          </a:stretch>
        </p:blipFill>
        <p:spPr>
          <a:xfrm rot="10800000" flipV="1">
            <a:off x="388585" y="409574"/>
            <a:ext cx="4753805" cy="6456590"/>
          </a:xfrm>
          <a:custGeom>
            <a:avLst/>
            <a:gdLst>
              <a:gd name="connsiteX0" fmla="*/ 1645443 w 4753805"/>
              <a:gd name="connsiteY0" fmla="*/ 0 h 6456590"/>
              <a:gd name="connsiteX1" fmla="*/ 2993011 w 4753805"/>
              <a:gd name="connsiteY1" fmla="*/ 2807919 h 6456590"/>
              <a:gd name="connsiteX2" fmla="*/ 2995875 w 4753805"/>
              <a:gd name="connsiteY2" fmla="*/ 2807919 h 6456590"/>
              <a:gd name="connsiteX3" fmla="*/ 4753805 w 4753805"/>
              <a:gd name="connsiteY3" fmla="*/ 6456590 h 6456590"/>
              <a:gd name="connsiteX4" fmla="*/ 1757930 w 4753805"/>
              <a:gd name="connsiteY4" fmla="*/ 6456590 h 6456590"/>
              <a:gd name="connsiteX5" fmla="*/ 0 w 4753805"/>
              <a:gd name="connsiteY5" fmla="*/ 2807919 h 6456590"/>
              <a:gd name="connsiteX6" fmla="*/ 4790 w 4753805"/>
              <a:gd name="connsiteY6" fmla="*/ 2807919 h 6456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53805" h="6456590">
                <a:moveTo>
                  <a:pt x="1645443" y="0"/>
                </a:moveTo>
                <a:lnTo>
                  <a:pt x="2993011" y="2807919"/>
                </a:lnTo>
                <a:lnTo>
                  <a:pt x="2995875" y="2807919"/>
                </a:lnTo>
                <a:lnTo>
                  <a:pt x="4753805" y="6456590"/>
                </a:lnTo>
                <a:lnTo>
                  <a:pt x="1757930" y="6456590"/>
                </a:lnTo>
                <a:lnTo>
                  <a:pt x="0" y="2807919"/>
                </a:lnTo>
                <a:lnTo>
                  <a:pt x="4790" y="2807919"/>
                </a:lnTo>
                <a:close/>
              </a:path>
            </a:pathLst>
          </a:custGeom>
        </p:spPr>
      </p:pic>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任意多边形 46"/>
          <p:cNvSpPr/>
          <p:nvPr>
            <p:custDataLst>
              <p:tags r:id="rId1"/>
            </p:custDataLst>
          </p:nvPr>
        </p:nvSpPr>
        <p:spPr>
          <a:xfrm rot="746688">
            <a:off x="11557000" y="5489575"/>
            <a:ext cx="711200" cy="747713"/>
          </a:xfrm>
          <a:custGeom>
            <a:avLst/>
            <a:gdLst>
              <a:gd name="connsiteX0" fmla="*/ 0 w 1305254"/>
              <a:gd name="connsiteY0" fmla="*/ 28270 h 1371469"/>
              <a:gd name="connsiteX1" fmla="*/ 128101 w 1305254"/>
              <a:gd name="connsiteY1" fmla="*/ 0 h 1371469"/>
              <a:gd name="connsiteX2" fmla="*/ 1305254 w 1305254"/>
              <a:gd name="connsiteY2" fmla="*/ 1211374 h 1371469"/>
              <a:gd name="connsiteX3" fmla="*/ 1305253 w 1305254"/>
              <a:gd name="connsiteY3" fmla="*/ 1371469 h 1371469"/>
              <a:gd name="connsiteX4" fmla="*/ 0 w 1305254"/>
              <a:gd name="connsiteY4" fmla="*/ 28270 h 137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254" h="1371469">
                <a:moveTo>
                  <a:pt x="0" y="28270"/>
                </a:moveTo>
                <a:lnTo>
                  <a:pt x="128101" y="0"/>
                </a:lnTo>
                <a:lnTo>
                  <a:pt x="1305254" y="1211374"/>
                </a:lnTo>
                <a:lnTo>
                  <a:pt x="1305253" y="1371469"/>
                </a:lnTo>
                <a:lnTo>
                  <a:pt x="0" y="2827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 name="任意多边形 46"/>
          <p:cNvSpPr/>
          <p:nvPr>
            <p:custDataLst>
              <p:tags r:id="rId2"/>
            </p:custDataLst>
          </p:nvPr>
        </p:nvSpPr>
        <p:spPr>
          <a:xfrm rot="746688">
            <a:off x="-77788" y="722313"/>
            <a:ext cx="711201" cy="747712"/>
          </a:xfrm>
          <a:custGeom>
            <a:avLst/>
            <a:gdLst>
              <a:gd name="connsiteX0" fmla="*/ 0 w 1305254"/>
              <a:gd name="connsiteY0" fmla="*/ 28270 h 1371469"/>
              <a:gd name="connsiteX1" fmla="*/ 128101 w 1305254"/>
              <a:gd name="connsiteY1" fmla="*/ 0 h 1371469"/>
              <a:gd name="connsiteX2" fmla="*/ 1305254 w 1305254"/>
              <a:gd name="connsiteY2" fmla="*/ 1211374 h 1371469"/>
              <a:gd name="connsiteX3" fmla="*/ 1305253 w 1305254"/>
              <a:gd name="connsiteY3" fmla="*/ 1371469 h 1371469"/>
              <a:gd name="connsiteX4" fmla="*/ 0 w 1305254"/>
              <a:gd name="connsiteY4" fmla="*/ 28270 h 137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254" h="1371469">
                <a:moveTo>
                  <a:pt x="0" y="28270"/>
                </a:moveTo>
                <a:lnTo>
                  <a:pt x="128101" y="0"/>
                </a:lnTo>
                <a:lnTo>
                  <a:pt x="1305254" y="1211374"/>
                </a:lnTo>
                <a:lnTo>
                  <a:pt x="1305253" y="1371469"/>
                </a:lnTo>
                <a:lnTo>
                  <a:pt x="0" y="2827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6" name="任意多边形 46"/>
          <p:cNvSpPr/>
          <p:nvPr>
            <p:custDataLst>
              <p:tags r:id="rId3"/>
            </p:custDataLst>
          </p:nvPr>
        </p:nvSpPr>
        <p:spPr>
          <a:xfrm rot="746688">
            <a:off x="-55563" y="68263"/>
            <a:ext cx="712788" cy="747712"/>
          </a:xfrm>
          <a:custGeom>
            <a:avLst/>
            <a:gdLst>
              <a:gd name="connsiteX0" fmla="*/ 0 w 1305254"/>
              <a:gd name="connsiteY0" fmla="*/ 28270 h 1371469"/>
              <a:gd name="connsiteX1" fmla="*/ 128101 w 1305254"/>
              <a:gd name="connsiteY1" fmla="*/ 0 h 1371469"/>
              <a:gd name="connsiteX2" fmla="*/ 1305254 w 1305254"/>
              <a:gd name="connsiteY2" fmla="*/ 1211374 h 1371469"/>
              <a:gd name="connsiteX3" fmla="*/ 1305253 w 1305254"/>
              <a:gd name="connsiteY3" fmla="*/ 1371469 h 1371469"/>
              <a:gd name="connsiteX4" fmla="*/ 0 w 1305254"/>
              <a:gd name="connsiteY4" fmla="*/ 28270 h 137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254" h="1371469">
                <a:moveTo>
                  <a:pt x="0" y="28270"/>
                </a:moveTo>
                <a:lnTo>
                  <a:pt x="128101" y="0"/>
                </a:lnTo>
                <a:lnTo>
                  <a:pt x="1305254" y="1211374"/>
                </a:lnTo>
                <a:lnTo>
                  <a:pt x="1305253" y="1371469"/>
                </a:lnTo>
                <a:lnTo>
                  <a:pt x="0" y="2827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7" name="任意多边形 46"/>
          <p:cNvSpPr/>
          <p:nvPr>
            <p:custDataLst>
              <p:tags r:id="rId4"/>
            </p:custDataLst>
          </p:nvPr>
        </p:nvSpPr>
        <p:spPr>
          <a:xfrm rot="746688">
            <a:off x="11552238" y="6053138"/>
            <a:ext cx="711200" cy="747712"/>
          </a:xfrm>
          <a:custGeom>
            <a:avLst/>
            <a:gdLst>
              <a:gd name="connsiteX0" fmla="*/ 0 w 1305254"/>
              <a:gd name="connsiteY0" fmla="*/ 28270 h 1371469"/>
              <a:gd name="connsiteX1" fmla="*/ 128101 w 1305254"/>
              <a:gd name="connsiteY1" fmla="*/ 0 h 1371469"/>
              <a:gd name="connsiteX2" fmla="*/ 1305254 w 1305254"/>
              <a:gd name="connsiteY2" fmla="*/ 1211374 h 1371469"/>
              <a:gd name="connsiteX3" fmla="*/ 1305253 w 1305254"/>
              <a:gd name="connsiteY3" fmla="*/ 1371469 h 1371469"/>
              <a:gd name="connsiteX4" fmla="*/ 0 w 1305254"/>
              <a:gd name="connsiteY4" fmla="*/ 28270 h 137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254" h="1371469">
                <a:moveTo>
                  <a:pt x="0" y="28270"/>
                </a:moveTo>
                <a:lnTo>
                  <a:pt x="128101" y="0"/>
                </a:lnTo>
                <a:lnTo>
                  <a:pt x="1305254" y="1211374"/>
                </a:lnTo>
                <a:lnTo>
                  <a:pt x="1305253" y="1371469"/>
                </a:lnTo>
                <a:lnTo>
                  <a:pt x="0" y="2827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8" name="任意多边形: 形状 7"/>
          <p:cNvSpPr/>
          <p:nvPr>
            <p:custDataLst>
              <p:tags r:id="rId5"/>
            </p:custDataLst>
          </p:nvPr>
        </p:nvSpPr>
        <p:spPr>
          <a:xfrm>
            <a:off x="10974388" y="0"/>
            <a:ext cx="1217612" cy="2540000"/>
          </a:xfrm>
          <a:custGeom>
            <a:avLst/>
            <a:gdLst>
              <a:gd name="connsiteX0" fmla="*/ 0 w 1218152"/>
              <a:gd name="connsiteY0" fmla="*/ 0 h 2539914"/>
              <a:gd name="connsiteX1" fmla="*/ 1218152 w 1218152"/>
              <a:gd name="connsiteY1" fmla="*/ 0 h 2539914"/>
              <a:gd name="connsiteX2" fmla="*/ 1218152 w 1218152"/>
              <a:gd name="connsiteY2" fmla="*/ 2539914 h 2539914"/>
            </a:gdLst>
            <a:ahLst/>
            <a:cxnLst>
              <a:cxn ang="0">
                <a:pos x="connsiteX0" y="connsiteY0"/>
              </a:cxn>
              <a:cxn ang="0">
                <a:pos x="connsiteX1" y="connsiteY1"/>
              </a:cxn>
              <a:cxn ang="0">
                <a:pos x="connsiteX2" y="connsiteY2"/>
              </a:cxn>
            </a:cxnLst>
            <a:rect l="l" t="t" r="r" b="b"/>
            <a:pathLst>
              <a:path w="1218152" h="2539914">
                <a:moveTo>
                  <a:pt x="0" y="0"/>
                </a:moveTo>
                <a:lnTo>
                  <a:pt x="1218152" y="0"/>
                </a:lnTo>
                <a:lnTo>
                  <a:pt x="1218152" y="253991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9" name="任意多边形: 形状 8"/>
          <p:cNvSpPr/>
          <p:nvPr>
            <p:custDataLst>
              <p:tags r:id="rId6"/>
            </p:custDataLst>
          </p:nvPr>
        </p:nvSpPr>
        <p:spPr>
          <a:xfrm rot="10800000">
            <a:off x="11679238" y="0"/>
            <a:ext cx="512762" cy="1141413"/>
          </a:xfrm>
          <a:custGeom>
            <a:avLst/>
            <a:gdLst>
              <a:gd name="connsiteX0" fmla="*/ 512148 w 512148"/>
              <a:gd name="connsiteY0" fmla="*/ 1140923 h 1140923"/>
              <a:gd name="connsiteX1" fmla="*/ 0 w 512148"/>
              <a:gd name="connsiteY1" fmla="*/ 1140923 h 1140923"/>
              <a:gd name="connsiteX2" fmla="*/ 0 w 512148"/>
              <a:gd name="connsiteY2" fmla="*/ 0 h 1140923"/>
            </a:gdLst>
            <a:ahLst/>
            <a:cxnLst>
              <a:cxn ang="0">
                <a:pos x="connsiteX0" y="connsiteY0"/>
              </a:cxn>
              <a:cxn ang="0">
                <a:pos x="connsiteX1" y="connsiteY1"/>
              </a:cxn>
              <a:cxn ang="0">
                <a:pos x="connsiteX2" y="connsiteY2"/>
              </a:cxn>
            </a:cxnLst>
            <a:rect l="l" t="t" r="r" b="b"/>
            <a:pathLst>
              <a:path w="512148" h="1140923">
                <a:moveTo>
                  <a:pt x="512148" y="1140923"/>
                </a:moveTo>
                <a:lnTo>
                  <a:pt x="0" y="114092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10" name="等腰三角形 24"/>
          <p:cNvSpPr/>
          <p:nvPr>
            <p:custDataLst>
              <p:tags r:id="rId7"/>
            </p:custDataLst>
          </p:nvPr>
        </p:nvSpPr>
        <p:spPr>
          <a:xfrm rot="10800000">
            <a:off x="11387138" y="863600"/>
            <a:ext cx="676275" cy="674688"/>
          </a:xfrm>
          <a:custGeom>
            <a:avLst/>
            <a:gdLst>
              <a:gd name="connsiteX0" fmla="*/ 0 w 1695930"/>
              <a:gd name="connsiteY0" fmla="*/ 1462009 h 1462009"/>
              <a:gd name="connsiteX1" fmla="*/ 847965 w 1695930"/>
              <a:gd name="connsiteY1" fmla="*/ 0 h 1462009"/>
              <a:gd name="connsiteX2" fmla="*/ 1695930 w 1695930"/>
              <a:gd name="connsiteY2" fmla="*/ 1462009 h 1462009"/>
              <a:gd name="connsiteX3" fmla="*/ 0 w 1695930"/>
              <a:gd name="connsiteY3" fmla="*/ 1462009 h 1462009"/>
              <a:gd name="connsiteX0-1" fmla="*/ 0 w 1695930"/>
              <a:gd name="connsiteY0-2" fmla="*/ 1694237 h 1694237"/>
              <a:gd name="connsiteX1-3" fmla="*/ 862480 w 1695930"/>
              <a:gd name="connsiteY1-4" fmla="*/ 0 h 1694237"/>
              <a:gd name="connsiteX2-5" fmla="*/ 1695930 w 1695930"/>
              <a:gd name="connsiteY2-6" fmla="*/ 1694237 h 1694237"/>
              <a:gd name="connsiteX3-7" fmla="*/ 0 w 1695930"/>
              <a:gd name="connsiteY3-8" fmla="*/ 1694237 h 1694237"/>
            </a:gdLst>
            <a:ahLst/>
            <a:cxnLst>
              <a:cxn ang="0">
                <a:pos x="connsiteX0-1" y="connsiteY0-2"/>
              </a:cxn>
              <a:cxn ang="0">
                <a:pos x="connsiteX1-3" y="connsiteY1-4"/>
              </a:cxn>
              <a:cxn ang="0">
                <a:pos x="connsiteX2-5" y="connsiteY2-6"/>
              </a:cxn>
              <a:cxn ang="0">
                <a:pos x="connsiteX3-7" y="connsiteY3-8"/>
              </a:cxn>
            </a:cxnLst>
            <a:rect l="l" t="t" r="r" b="b"/>
            <a:pathLst>
              <a:path w="1695930" h="1694237">
                <a:moveTo>
                  <a:pt x="0" y="1694237"/>
                </a:moveTo>
                <a:lnTo>
                  <a:pt x="862480" y="0"/>
                </a:lnTo>
                <a:lnTo>
                  <a:pt x="1695930" y="1694237"/>
                </a:lnTo>
                <a:lnTo>
                  <a:pt x="0" y="169423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11" name="等腰三角形 6"/>
          <p:cNvSpPr/>
          <p:nvPr>
            <p:custDataLst>
              <p:tags r:id="rId8"/>
            </p:custDataLst>
          </p:nvPr>
        </p:nvSpPr>
        <p:spPr>
          <a:xfrm>
            <a:off x="0" y="5688013"/>
            <a:ext cx="481013" cy="1179512"/>
          </a:xfrm>
          <a:prstGeom prst="triangl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12" name="等腰三角形 11"/>
          <p:cNvSpPr/>
          <p:nvPr>
            <p:custDataLst>
              <p:tags r:id="rId9"/>
            </p:custDataLst>
          </p:nvPr>
        </p:nvSpPr>
        <p:spPr>
          <a:xfrm>
            <a:off x="392113" y="5200650"/>
            <a:ext cx="676275" cy="165735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solidFill>
                <a:schemeClr val="tx1">
                  <a:lumMod val="85000"/>
                  <a:lumOff val="15000"/>
                </a:schemeClr>
              </a:solidFill>
            </a:endParaRPr>
          </a:p>
        </p:txBody>
      </p:sp>
      <p:sp>
        <p:nvSpPr>
          <p:cNvPr id="2" name="标题 1"/>
          <p:cNvSpPr>
            <a:spLocks noGrp="1"/>
          </p:cNvSpPr>
          <p:nvPr>
            <p:ph type="title"/>
            <p:custDataLst>
              <p:tags r:id="rId10"/>
            </p:custDataLst>
          </p:nvPr>
        </p:nvSpPr>
        <p:spPr>
          <a:xfrm>
            <a:off x="623888" y="406800"/>
            <a:ext cx="10944225" cy="863601"/>
          </a:xfrm>
        </p:spPr>
        <p:txBody>
          <a:bodyPr>
            <a:normAutofit/>
          </a:bodyPr>
          <a:lstStyle>
            <a:lvl1pPr>
              <a:defRPr sz="2800"/>
            </a:lvl1pPr>
          </a:lstStyle>
          <a:p>
            <a:r>
              <a:rPr lang="zh-CN" altLang="en-US" noProof="1"/>
              <a:t>单击此处编辑母版标题样式</a:t>
            </a:r>
          </a:p>
        </p:txBody>
      </p:sp>
      <p:sp>
        <p:nvSpPr>
          <p:cNvPr id="3" name="内容占位符 2"/>
          <p:cNvSpPr>
            <a:spLocks noGrp="1"/>
          </p:cNvSpPr>
          <p:nvPr>
            <p:ph idx="1"/>
            <p:custDataLst>
              <p:tags r:id="rId11"/>
            </p:custDataLst>
          </p:nvPr>
        </p:nvSpPr>
        <p:spPr>
          <a:xfrm>
            <a:off x="623888" y="1412875"/>
            <a:ext cx="10944224" cy="4895850"/>
          </a:xfrm>
        </p:spPr>
        <p:txBody>
          <a:bodyPr/>
          <a:lstStyle>
            <a:lvl1pPr>
              <a:defRPr/>
            </a:lvl1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3" name="日期占位符 3"/>
          <p:cNvSpPr>
            <a:spLocks noGrp="1"/>
          </p:cNvSpPr>
          <p:nvPr>
            <p:ph type="dt" sz="half" idx="10"/>
            <p:custDataLst>
              <p:tags r:id="rId12"/>
            </p:custDataLst>
          </p:nvPr>
        </p:nvSpPr>
        <p:spPr/>
        <p:txBody>
          <a:bodyPr/>
          <a:lstStyle>
            <a:lvl1pPr>
              <a:defRPr/>
            </a:lvl1pPr>
          </a:lstStyle>
          <a:p>
            <a:fld id="{760FBDFE-C587-4B4C-A407-44438C67B59E}" type="datetimeFigureOut">
              <a:rPr lang="zh-CN" altLang="en-US" smtClean="0"/>
              <a:t>2021/12/21</a:t>
            </a:fld>
            <a:endParaRPr lang="zh-CN" altLang="en-US"/>
          </a:p>
        </p:txBody>
      </p:sp>
      <p:sp>
        <p:nvSpPr>
          <p:cNvPr id="14" name="页脚占位符 4"/>
          <p:cNvSpPr>
            <a:spLocks noGrp="1"/>
          </p:cNvSpPr>
          <p:nvPr>
            <p:ph type="ftr" sz="quarter" idx="11"/>
            <p:custDataLst>
              <p:tags r:id="rId13"/>
            </p:custDataLst>
          </p:nvPr>
        </p:nvSpPr>
        <p:spPr/>
        <p:txBody>
          <a:bodyPr/>
          <a:lstStyle>
            <a:lvl1pPr>
              <a:defRPr/>
            </a:lvl1pPr>
          </a:lstStyle>
          <a:p>
            <a:endParaRPr lang="zh-CN" altLang="en-US"/>
          </a:p>
        </p:txBody>
      </p:sp>
      <p:sp>
        <p:nvSpPr>
          <p:cNvPr id="15" name="灯片编号占位符 5"/>
          <p:cNvSpPr>
            <a:spLocks noGrp="1"/>
          </p:cNvSpPr>
          <p:nvPr>
            <p:ph type="sldNum" sz="quarter" idx="12"/>
            <p:custDataLst>
              <p:tags r:id="rId14"/>
            </p:custDataLst>
          </p:nvPr>
        </p:nvSpPr>
        <p:spPr/>
        <p:txBody>
          <a:bodyPr/>
          <a:lstStyle>
            <a:lvl1pPr>
              <a:defRPr/>
            </a:lvl1pPr>
          </a:lstStyle>
          <a:p>
            <a:fld id="{49AE70B2-8BF9-45C0-BB95-33D1B9D3A854}" type="slidenum">
              <a:rPr lang="zh-CN" altLang="en-US" smtClean="0"/>
              <a:t>‹#›</a:t>
            </a:fld>
            <a:endParaRPr lang="zh-CN" alt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任意多边形 12"/>
          <p:cNvSpPr/>
          <p:nvPr>
            <p:custDataLst>
              <p:tags r:id="rId1"/>
            </p:custDataLst>
          </p:nvPr>
        </p:nvSpPr>
        <p:spPr>
          <a:xfrm>
            <a:off x="8496300" y="0"/>
            <a:ext cx="3695700" cy="6858000"/>
          </a:xfrm>
          <a:custGeom>
            <a:avLst/>
            <a:gdLst>
              <a:gd name="connsiteX0" fmla="*/ 0 w 3695696"/>
              <a:gd name="connsiteY0" fmla="*/ 0 h 6858001"/>
              <a:gd name="connsiteX1" fmla="*/ 3695696 w 3695696"/>
              <a:gd name="connsiteY1" fmla="*/ 0 h 6858001"/>
              <a:gd name="connsiteX2" fmla="*/ 3695696 w 3695696"/>
              <a:gd name="connsiteY2" fmla="*/ 6858001 h 6858001"/>
              <a:gd name="connsiteX3" fmla="*/ 3289124 w 3695696"/>
              <a:gd name="connsiteY3" fmla="*/ 6858001 h 6858001"/>
              <a:gd name="connsiteX4" fmla="*/ 0 w 3695696"/>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5696" h="6858001">
                <a:moveTo>
                  <a:pt x="0" y="0"/>
                </a:moveTo>
                <a:lnTo>
                  <a:pt x="3695696" y="0"/>
                </a:lnTo>
                <a:lnTo>
                  <a:pt x="3695696" y="6858001"/>
                </a:lnTo>
                <a:lnTo>
                  <a:pt x="3289124" y="685800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 name="等腰三角形 4"/>
          <p:cNvSpPr/>
          <p:nvPr>
            <p:custDataLst>
              <p:tags r:id="rId2"/>
            </p:custDataLst>
          </p:nvPr>
        </p:nvSpPr>
        <p:spPr>
          <a:xfrm rot="10800000">
            <a:off x="10267950" y="0"/>
            <a:ext cx="1924050" cy="428625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6" name="等腰三角形 5"/>
          <p:cNvSpPr/>
          <p:nvPr>
            <p:custDataLst>
              <p:tags r:id="rId3"/>
            </p:custDataLst>
          </p:nvPr>
        </p:nvSpPr>
        <p:spPr>
          <a:xfrm rot="10800000">
            <a:off x="7061983" y="647700"/>
            <a:ext cx="1501775" cy="12954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7" name="等腰三角形 6"/>
          <p:cNvSpPr/>
          <p:nvPr>
            <p:custDataLst>
              <p:tags r:id="rId4"/>
            </p:custDataLst>
          </p:nvPr>
        </p:nvSpPr>
        <p:spPr>
          <a:xfrm rot="10800000">
            <a:off x="7440035" y="0"/>
            <a:ext cx="1501775" cy="12954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8" name="等腰三角形 24"/>
          <p:cNvSpPr/>
          <p:nvPr>
            <p:custDataLst>
              <p:tags r:id="rId5"/>
            </p:custDataLst>
          </p:nvPr>
        </p:nvSpPr>
        <p:spPr>
          <a:xfrm rot="10800000">
            <a:off x="9534525" y="2165350"/>
            <a:ext cx="1695450" cy="1693863"/>
          </a:xfrm>
          <a:custGeom>
            <a:avLst/>
            <a:gdLst>
              <a:gd name="connsiteX0" fmla="*/ 0 w 1695930"/>
              <a:gd name="connsiteY0" fmla="*/ 1462009 h 1462009"/>
              <a:gd name="connsiteX1" fmla="*/ 847965 w 1695930"/>
              <a:gd name="connsiteY1" fmla="*/ 0 h 1462009"/>
              <a:gd name="connsiteX2" fmla="*/ 1695930 w 1695930"/>
              <a:gd name="connsiteY2" fmla="*/ 1462009 h 1462009"/>
              <a:gd name="connsiteX3" fmla="*/ 0 w 1695930"/>
              <a:gd name="connsiteY3" fmla="*/ 1462009 h 1462009"/>
              <a:gd name="connsiteX0-1" fmla="*/ 0 w 1695930"/>
              <a:gd name="connsiteY0-2" fmla="*/ 1694237 h 1694237"/>
              <a:gd name="connsiteX1-3" fmla="*/ 862480 w 1695930"/>
              <a:gd name="connsiteY1-4" fmla="*/ 0 h 1694237"/>
              <a:gd name="connsiteX2-5" fmla="*/ 1695930 w 1695930"/>
              <a:gd name="connsiteY2-6" fmla="*/ 1694237 h 1694237"/>
              <a:gd name="connsiteX3-7" fmla="*/ 0 w 1695930"/>
              <a:gd name="connsiteY3-8" fmla="*/ 1694237 h 1694237"/>
            </a:gdLst>
            <a:ahLst/>
            <a:cxnLst>
              <a:cxn ang="0">
                <a:pos x="connsiteX0-1" y="connsiteY0-2"/>
              </a:cxn>
              <a:cxn ang="0">
                <a:pos x="connsiteX1-3" y="connsiteY1-4"/>
              </a:cxn>
              <a:cxn ang="0">
                <a:pos x="connsiteX2-5" y="connsiteY2-6"/>
              </a:cxn>
              <a:cxn ang="0">
                <a:pos x="connsiteX3-7" y="connsiteY3-8"/>
              </a:cxn>
            </a:cxnLst>
            <a:rect l="l" t="t" r="r" b="b"/>
            <a:pathLst>
              <a:path w="1695930" h="1694237">
                <a:moveTo>
                  <a:pt x="0" y="1694237"/>
                </a:moveTo>
                <a:lnTo>
                  <a:pt x="862480" y="0"/>
                </a:lnTo>
                <a:lnTo>
                  <a:pt x="1695930" y="1694237"/>
                </a:lnTo>
                <a:lnTo>
                  <a:pt x="0" y="169423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grpSp>
        <p:nvGrpSpPr>
          <p:cNvPr id="10" name="组合 14"/>
          <p:cNvGrpSpPr/>
          <p:nvPr>
            <p:custDataLst>
              <p:tags r:id="rId6"/>
            </p:custDataLst>
          </p:nvPr>
        </p:nvGrpSpPr>
        <p:grpSpPr bwMode="auto">
          <a:xfrm flipH="1">
            <a:off x="-312738" y="88900"/>
            <a:ext cx="2957513" cy="3230563"/>
            <a:chOff x="-313138" y="88946"/>
            <a:chExt cx="2958463" cy="3230885"/>
          </a:xfrm>
        </p:grpSpPr>
        <p:sp>
          <p:nvSpPr>
            <p:cNvPr id="11" name="任意多边形 45"/>
            <p:cNvSpPr/>
            <p:nvPr>
              <p:custDataLst>
                <p:tags r:id="rId13"/>
              </p:custDataLst>
            </p:nvPr>
          </p:nvSpPr>
          <p:spPr>
            <a:xfrm rot="746688">
              <a:off x="-313138" y="247712"/>
              <a:ext cx="2958463" cy="3072119"/>
            </a:xfrm>
            <a:custGeom>
              <a:avLst/>
              <a:gdLst>
                <a:gd name="connsiteX0" fmla="*/ 0 w 2958463"/>
                <a:gd name="connsiteY0" fmla="*/ 28269 h 3072739"/>
                <a:gd name="connsiteX1" fmla="*/ 128100 w 2958463"/>
                <a:gd name="connsiteY1" fmla="*/ 0 h 3072739"/>
                <a:gd name="connsiteX2" fmla="*/ 2958463 w 2958463"/>
                <a:gd name="connsiteY2" fmla="*/ 2912645 h 3072739"/>
                <a:gd name="connsiteX3" fmla="*/ 2958463 w 2958463"/>
                <a:gd name="connsiteY3" fmla="*/ 3072739 h 3072739"/>
                <a:gd name="connsiteX4" fmla="*/ 0 w 2958463"/>
                <a:gd name="connsiteY4" fmla="*/ 28269 h 3072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8463" h="3072739">
                  <a:moveTo>
                    <a:pt x="0" y="28269"/>
                  </a:moveTo>
                  <a:lnTo>
                    <a:pt x="128100" y="0"/>
                  </a:lnTo>
                  <a:lnTo>
                    <a:pt x="2958463" y="2912645"/>
                  </a:lnTo>
                  <a:lnTo>
                    <a:pt x="2958463" y="3072739"/>
                  </a:lnTo>
                  <a:lnTo>
                    <a:pt x="0" y="2826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12" name="任意多边形 46"/>
            <p:cNvSpPr/>
            <p:nvPr>
              <p:custDataLst>
                <p:tags r:id="rId14"/>
              </p:custDataLst>
            </p:nvPr>
          </p:nvSpPr>
          <p:spPr>
            <a:xfrm rot="746688">
              <a:off x="196613" y="88946"/>
              <a:ext cx="1305344" cy="1371737"/>
            </a:xfrm>
            <a:custGeom>
              <a:avLst/>
              <a:gdLst>
                <a:gd name="connsiteX0" fmla="*/ 0 w 1305254"/>
                <a:gd name="connsiteY0" fmla="*/ 28270 h 1371469"/>
                <a:gd name="connsiteX1" fmla="*/ 128101 w 1305254"/>
                <a:gd name="connsiteY1" fmla="*/ 0 h 1371469"/>
                <a:gd name="connsiteX2" fmla="*/ 1305254 w 1305254"/>
                <a:gd name="connsiteY2" fmla="*/ 1211374 h 1371469"/>
                <a:gd name="connsiteX3" fmla="*/ 1305253 w 1305254"/>
                <a:gd name="connsiteY3" fmla="*/ 1371469 h 1371469"/>
                <a:gd name="connsiteX4" fmla="*/ 0 w 1305254"/>
                <a:gd name="connsiteY4" fmla="*/ 28270 h 137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254" h="1371469">
                  <a:moveTo>
                    <a:pt x="0" y="28270"/>
                  </a:moveTo>
                  <a:lnTo>
                    <a:pt x="128101" y="0"/>
                  </a:lnTo>
                  <a:lnTo>
                    <a:pt x="1305254" y="1211374"/>
                  </a:lnTo>
                  <a:lnTo>
                    <a:pt x="1305253" y="1371469"/>
                  </a:lnTo>
                  <a:lnTo>
                    <a:pt x="0" y="2827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grpSp>
      <p:sp>
        <p:nvSpPr>
          <p:cNvPr id="2" name="标题 1"/>
          <p:cNvSpPr>
            <a:spLocks noGrp="1"/>
          </p:cNvSpPr>
          <p:nvPr>
            <p:ph type="title" hasCustomPrompt="1"/>
            <p:custDataLst>
              <p:tags r:id="rId7"/>
            </p:custDataLst>
          </p:nvPr>
        </p:nvSpPr>
        <p:spPr>
          <a:xfrm>
            <a:off x="1884282" y="3414578"/>
            <a:ext cx="5017135" cy="863174"/>
          </a:xfrm>
        </p:spPr>
        <p:txBody>
          <a:bodyPr anchor="b">
            <a:normAutofit/>
          </a:bodyPr>
          <a:lstStyle>
            <a:lvl1pPr>
              <a:defRPr sz="3600"/>
            </a:lvl1pPr>
          </a:lstStyle>
          <a:p>
            <a:r>
              <a:rPr lang="zh-CN" altLang="en-US" noProof="1"/>
              <a:t>单击此处编辑标题</a:t>
            </a:r>
          </a:p>
        </p:txBody>
      </p:sp>
      <p:sp>
        <p:nvSpPr>
          <p:cNvPr id="3" name="文本占位符 2"/>
          <p:cNvSpPr>
            <a:spLocks noGrp="1"/>
          </p:cNvSpPr>
          <p:nvPr>
            <p:ph type="body" idx="1"/>
            <p:custDataLst>
              <p:tags r:id="rId8"/>
            </p:custDataLst>
          </p:nvPr>
        </p:nvSpPr>
        <p:spPr>
          <a:xfrm>
            <a:off x="1884281" y="4332272"/>
            <a:ext cx="5017134" cy="1112226"/>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a:t>单击此处编辑母版文本样式</a:t>
            </a:r>
          </a:p>
        </p:txBody>
      </p:sp>
      <p:sp>
        <p:nvSpPr>
          <p:cNvPr id="13" name="日期占位符 3"/>
          <p:cNvSpPr>
            <a:spLocks noGrp="1"/>
          </p:cNvSpPr>
          <p:nvPr>
            <p:ph type="dt" sz="half" idx="10"/>
            <p:custDataLst>
              <p:tags r:id="rId9"/>
            </p:custDataLst>
          </p:nvPr>
        </p:nvSpPr>
        <p:spPr/>
        <p:txBody>
          <a:bodyPr/>
          <a:lstStyle>
            <a:lvl1pPr>
              <a:defRPr/>
            </a:lvl1pPr>
          </a:lstStyle>
          <a:p>
            <a:fld id="{760FBDFE-C587-4B4C-A407-44438C67B59E}" type="datetimeFigureOut">
              <a:rPr lang="zh-CN" altLang="en-US"/>
              <a:t>2021/12/21</a:t>
            </a:fld>
            <a:endParaRPr lang="zh-CN" altLang="en-US"/>
          </a:p>
        </p:txBody>
      </p:sp>
      <p:sp>
        <p:nvSpPr>
          <p:cNvPr id="14" name="页脚占位符 4"/>
          <p:cNvSpPr>
            <a:spLocks noGrp="1"/>
          </p:cNvSpPr>
          <p:nvPr>
            <p:ph type="ftr" sz="quarter" idx="11"/>
            <p:custDataLst>
              <p:tags r:id="rId10"/>
            </p:custDataLst>
          </p:nvPr>
        </p:nvSpPr>
        <p:spPr/>
        <p:txBody>
          <a:bodyPr/>
          <a:lstStyle>
            <a:lvl1pPr>
              <a:defRPr/>
            </a:lvl1pPr>
          </a:lstStyle>
          <a:p>
            <a:endParaRPr lang="zh-CN" altLang="en-US"/>
          </a:p>
        </p:txBody>
      </p:sp>
      <p:sp>
        <p:nvSpPr>
          <p:cNvPr id="15" name="灯片编号占位符 5"/>
          <p:cNvSpPr>
            <a:spLocks noGrp="1"/>
          </p:cNvSpPr>
          <p:nvPr>
            <p:ph type="sldNum" sz="quarter" idx="12"/>
            <p:custDataLst>
              <p:tags r:id="rId11"/>
            </p:custDataLst>
          </p:nvPr>
        </p:nvSpPr>
        <p:spPr/>
        <p:txBody>
          <a:bodyPr/>
          <a:lstStyle>
            <a:lvl1pPr>
              <a:defRPr/>
            </a:lvl1pPr>
          </a:lstStyle>
          <a:p>
            <a:fld id="{994CB5B3-EC8D-4F60-BF61-3EF349C85780}" type="slidenum">
              <a:rPr lang="zh-CN" altLang="en-US"/>
              <a:t>‹#›</a:t>
            </a:fld>
            <a:endParaRPr lang="zh-CN" altLang="en-US"/>
          </a:p>
        </p:txBody>
      </p:sp>
      <p:pic>
        <p:nvPicPr>
          <p:cNvPr id="17" name="图片 16"/>
          <p:cNvPicPr>
            <a:picLocks noChangeAspect="1"/>
          </p:cNvPicPr>
          <p:nvPr>
            <p:custDataLst>
              <p:tags r:id="rId12"/>
            </p:custDataLst>
          </p:nvPr>
        </p:nvPicPr>
        <p:blipFill>
          <a:blip r:embed="rId16" cstate="email">
            <a:extLst>
              <a:ext uri="{BEBA8EAE-BF5A-486C-A8C5-ECC9F3942E4B}">
                <a14:imgProps xmlns:a14="http://schemas.microsoft.com/office/drawing/2010/main">
                  <a14:imgLayer r:embed="rId17">
                    <a14:imgEffect>
                      <a14:colorTemperature colorTemp="4700"/>
                    </a14:imgEffect>
                  </a14:imgLayer>
                </a14:imgProps>
              </a:ext>
            </a:extLst>
          </a:blip>
          <a:srcRect/>
          <a:stretch>
            <a:fillRect/>
          </a:stretch>
        </p:blipFill>
        <p:spPr>
          <a:xfrm>
            <a:off x="7052747" y="409574"/>
            <a:ext cx="4753805" cy="6456590"/>
          </a:xfrm>
          <a:custGeom>
            <a:avLst/>
            <a:gdLst>
              <a:gd name="connsiteX0" fmla="*/ 1645443 w 4753805"/>
              <a:gd name="connsiteY0" fmla="*/ 0 h 6456590"/>
              <a:gd name="connsiteX1" fmla="*/ 2993011 w 4753805"/>
              <a:gd name="connsiteY1" fmla="*/ 2807919 h 6456590"/>
              <a:gd name="connsiteX2" fmla="*/ 2995875 w 4753805"/>
              <a:gd name="connsiteY2" fmla="*/ 2807919 h 6456590"/>
              <a:gd name="connsiteX3" fmla="*/ 4753805 w 4753805"/>
              <a:gd name="connsiteY3" fmla="*/ 6456590 h 6456590"/>
              <a:gd name="connsiteX4" fmla="*/ 1757930 w 4753805"/>
              <a:gd name="connsiteY4" fmla="*/ 6456590 h 6456590"/>
              <a:gd name="connsiteX5" fmla="*/ 0 w 4753805"/>
              <a:gd name="connsiteY5" fmla="*/ 2807919 h 6456590"/>
              <a:gd name="connsiteX6" fmla="*/ 4790 w 4753805"/>
              <a:gd name="connsiteY6" fmla="*/ 2807919 h 6456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53805" h="6456590">
                <a:moveTo>
                  <a:pt x="1645443" y="0"/>
                </a:moveTo>
                <a:lnTo>
                  <a:pt x="2993011" y="2807919"/>
                </a:lnTo>
                <a:lnTo>
                  <a:pt x="2995875" y="2807919"/>
                </a:lnTo>
                <a:lnTo>
                  <a:pt x="4753805" y="6456590"/>
                </a:lnTo>
                <a:lnTo>
                  <a:pt x="1757930" y="6456590"/>
                </a:lnTo>
                <a:lnTo>
                  <a:pt x="0" y="2807919"/>
                </a:lnTo>
                <a:lnTo>
                  <a:pt x="4790" y="2807919"/>
                </a:lnTo>
                <a:close/>
              </a:path>
            </a:pathLst>
          </a:custGeom>
        </p:spPr>
      </p:pic>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rtlCol="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lang="zh-CN" altLang="en-US" noProof="1">
                <a:sym typeface="+mn-ea"/>
              </a:rPr>
              <a:t>单击此处编辑母版标题样式</a:t>
            </a:r>
            <a:endParaRPr noProof="1">
              <a:sym typeface="+mn-ea"/>
            </a:endParaRPr>
          </a:p>
        </p:txBody>
      </p:sp>
      <p:sp>
        <p:nvSpPr>
          <p:cNvPr id="3" name="内容占位符 2"/>
          <p:cNvSpPr>
            <a:spLocks noGrp="1"/>
          </p:cNvSpPr>
          <p:nvPr>
            <p:ph sz="half" idx="1"/>
            <p:custDataLst>
              <p:tags r:id="rId2"/>
            </p:custDataLst>
          </p:nvPr>
        </p:nvSpPr>
        <p:spPr>
          <a:xfrm>
            <a:off x="669930" y="952508"/>
            <a:ext cx="5283242" cy="5388907"/>
          </a:xfrm>
        </p:spPr>
        <p:txBody>
          <a:bodyPr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lang="zh-CN" altLang="en-US" noProof="1"/>
              <a:t>单击此处</a:t>
            </a:r>
            <a:r>
              <a:rPr lang="zh-CN" altLang="en-US" dirty="0">
                <a:sym typeface="+mn-ea"/>
              </a:rPr>
              <a:t>编辑母版文本样式</a:t>
            </a:r>
          </a:p>
          <a:p>
            <a:pPr lvl="1"/>
            <a:r>
              <a:rPr lang="zh-CN" altLang="en-US" dirty="0">
                <a:sym typeface="+mn-ea"/>
              </a:rPr>
              <a:t>第二级</a:t>
            </a:r>
          </a:p>
          <a:p>
            <a:pPr lvl="2"/>
            <a:r>
              <a:rPr lang="zh-CN" altLang="en-US" dirty="0">
                <a:sym typeface="+mn-ea"/>
              </a:rPr>
              <a:t>第三级</a:t>
            </a:r>
          </a:p>
          <a:p>
            <a:pPr lvl="3"/>
            <a:r>
              <a:rPr lang="zh-CN" altLang="en-US" dirty="0">
                <a:sym typeface="+mn-ea"/>
              </a:rPr>
              <a:t>第四级</a:t>
            </a:r>
          </a:p>
          <a:p>
            <a:pPr lvl="4"/>
            <a:r>
              <a:rPr lang="zh-CN" altLang="en-US" dirty="0">
                <a:sym typeface="+mn-ea"/>
              </a:rPr>
              <a:t>第五级</a:t>
            </a:r>
            <a:endParaRPr noProof="1">
              <a:sym typeface="+mn-ea"/>
            </a:endParaRPr>
          </a:p>
        </p:txBody>
      </p:sp>
      <p:sp>
        <p:nvSpPr>
          <p:cNvPr id="4" name="内容占位符 3"/>
          <p:cNvSpPr>
            <a:spLocks noGrp="1"/>
          </p:cNvSpPr>
          <p:nvPr>
            <p:ph sz="half" idx="2"/>
            <p:custDataLst>
              <p:tags r:id="rId3"/>
            </p:custDataLst>
          </p:nvPr>
        </p:nvSpPr>
        <p:spPr>
          <a:xfrm>
            <a:off x="6238877" y="952508"/>
            <a:ext cx="5283242" cy="5388907"/>
          </a:xfrm>
        </p:spPr>
        <p:txBody>
          <a:bodyPr>
            <a:noAutofit/>
          </a:bodyPr>
          <a:lstStyle>
            <a:lvl1pPr>
              <a:defRPr sz="1600">
                <a:latin typeface="微软雅黑" panose="020B0503020204020204" pitchFamily="34" charset="-122"/>
                <a:ea typeface="微软雅黑" panose="020B0503020204020204" pitchFamily="34" charset="-122"/>
              </a:defRPr>
            </a:lvl1pPr>
            <a:lvl2pPr>
              <a:defRPr sz="16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6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a:r>
              <a:rPr lang="zh-CN" altLang="en-US" noProof="1"/>
              <a:t>单击此处</a:t>
            </a:r>
            <a:r>
              <a:rPr lang="zh-CN" altLang="en-US" dirty="0">
                <a:sym typeface="+mn-ea"/>
              </a:rPr>
              <a:t>编辑母版文本样式</a:t>
            </a:r>
          </a:p>
          <a:p>
            <a:pPr lvl="1"/>
            <a:r>
              <a:rPr lang="zh-CN" altLang="en-US" dirty="0">
                <a:sym typeface="+mn-ea"/>
              </a:rPr>
              <a:t>第二级</a:t>
            </a:r>
          </a:p>
          <a:p>
            <a:pPr lvl="2"/>
            <a:r>
              <a:rPr lang="zh-CN" altLang="en-US" dirty="0">
                <a:sym typeface="+mn-ea"/>
              </a:rPr>
              <a:t>第三级</a:t>
            </a:r>
          </a:p>
          <a:p>
            <a:pPr lvl="3"/>
            <a:r>
              <a:rPr lang="zh-CN" altLang="en-US" dirty="0">
                <a:sym typeface="+mn-ea"/>
              </a:rPr>
              <a:t>第四级</a:t>
            </a:r>
          </a:p>
          <a:p>
            <a:pPr lvl="4"/>
            <a:r>
              <a:rPr lang="zh-CN" altLang="en-US" dirty="0">
                <a:sym typeface="+mn-ea"/>
              </a:rPr>
              <a:t>第五级</a:t>
            </a:r>
            <a:endParaRPr lang="zh-CN" altLang="en-US" noProof="1"/>
          </a:p>
        </p:txBody>
      </p:sp>
      <p:sp>
        <p:nvSpPr>
          <p:cNvPr id="5" name="日期占位符 3"/>
          <p:cNvSpPr>
            <a:spLocks noGrp="1"/>
          </p:cNvSpPr>
          <p:nvPr>
            <p:ph type="dt" sz="half" idx="10"/>
            <p:custDataLst>
              <p:tags r:id="rId4"/>
            </p:custDataLst>
          </p:nvPr>
        </p:nvSpPr>
        <p:spPr/>
        <p:txBody>
          <a:bodyPr/>
          <a:lstStyle>
            <a:lvl1pPr>
              <a:defRPr/>
            </a:lvl1pPr>
          </a:lstStyle>
          <a:p>
            <a:fld id="{760FBDFE-C587-4B4C-A407-44438C67B59E}" type="datetimeFigureOut">
              <a:rPr lang="zh-CN" altLang="en-US" smtClean="0"/>
              <a:t>2021/12/21</a:t>
            </a:fld>
            <a:endParaRPr lang="zh-CN" altLang="en-US"/>
          </a:p>
        </p:txBody>
      </p:sp>
      <p:sp>
        <p:nvSpPr>
          <p:cNvPr id="6" name="页脚占位符 4"/>
          <p:cNvSpPr>
            <a:spLocks noGrp="1"/>
          </p:cNvSpPr>
          <p:nvPr>
            <p:ph type="ftr" sz="quarter" idx="11"/>
            <p:custDataLst>
              <p:tags r:id="rId5"/>
            </p:custDataLst>
          </p:nvPr>
        </p:nvSpPr>
        <p:spPr/>
        <p:txBody>
          <a:bodyPr/>
          <a:lstStyle>
            <a:lvl1pPr>
              <a:defRPr/>
            </a:lvl1pPr>
          </a:lstStyle>
          <a:p>
            <a:endParaRPr lang="zh-CN" altLang="en-US"/>
          </a:p>
        </p:txBody>
      </p:sp>
      <p:sp>
        <p:nvSpPr>
          <p:cNvPr id="7" name="灯片编号占位符 5"/>
          <p:cNvSpPr>
            <a:spLocks noGrp="1"/>
          </p:cNvSpPr>
          <p:nvPr>
            <p:ph type="sldNum" sz="quarter" idx="12"/>
            <p:custDataLst>
              <p:tags r:id="rId6"/>
            </p:custDataLst>
          </p:nvPr>
        </p:nvSpPr>
        <p:spPr/>
        <p:txBody>
          <a:bodyPr/>
          <a:lstStyle>
            <a:lvl1pPr>
              <a:defRPr/>
            </a:lvl1pPr>
          </a:lstStyle>
          <a:p>
            <a:fld id="{49AE70B2-8BF9-45C0-BB95-33D1B9D3A854}" type="slidenum">
              <a:rPr lang="zh-CN" altLang="en-US" smtClean="0"/>
              <a:t>‹#›</a:t>
            </a:fld>
            <a:endParaRPr lang="zh-CN" alt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rtlCol="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lang="zh-CN" altLang="en-US" noProof="1">
                <a:sym typeface="+mn-ea"/>
              </a:rPr>
              <a:t>单击此处编辑母版标题样式</a:t>
            </a:r>
            <a:endParaRPr noProof="1">
              <a:sym typeface="+mn-ea"/>
            </a:endParaRPr>
          </a:p>
        </p:txBody>
      </p:sp>
      <p:sp>
        <p:nvSpPr>
          <p:cNvPr id="3" name="文本占位符 2"/>
          <p:cNvSpPr>
            <a:spLocks noGrp="1"/>
          </p:cNvSpPr>
          <p:nvPr>
            <p:ph type="body" idx="1" hasCustomPrompt="1"/>
            <p:custDataLst>
              <p:tags r:id="rId2"/>
            </p:custDataLst>
          </p:nvPr>
        </p:nvSpPr>
        <p:spPr>
          <a:xfrm>
            <a:off x="669930" y="952508"/>
            <a:ext cx="5283242" cy="381003"/>
          </a:xfrm>
        </p:spPr>
        <p:txBody>
          <a:bodyPr tIns="38100" rIns="76200" bIns="3810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单击此处编辑文本</a:t>
            </a:r>
          </a:p>
        </p:txBody>
      </p:sp>
      <p:sp>
        <p:nvSpPr>
          <p:cNvPr id="4" name="内容占位符 3"/>
          <p:cNvSpPr>
            <a:spLocks noGrp="1"/>
          </p:cNvSpPr>
          <p:nvPr>
            <p:ph sz="half" idx="2"/>
            <p:custDataLst>
              <p:tags r:id="rId3"/>
            </p:custDataLst>
          </p:nvPr>
        </p:nvSpPr>
        <p:spPr>
          <a:xfrm>
            <a:off x="669925" y="1406525"/>
            <a:ext cx="5283200" cy="4934752"/>
          </a:xfrm>
        </p:spPr>
        <p:txBody>
          <a:bodyPr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lang="zh-CN" altLang="en-US" noProof="1"/>
              <a:t>单击此处</a:t>
            </a:r>
            <a:r>
              <a:rPr lang="zh-CN" altLang="en-US" dirty="0">
                <a:sym typeface="+mn-ea"/>
              </a:rPr>
              <a:t>编辑母版文本样式</a:t>
            </a:r>
          </a:p>
          <a:p>
            <a:pPr lvl="1"/>
            <a:r>
              <a:rPr lang="zh-CN" altLang="en-US" dirty="0">
                <a:sym typeface="+mn-ea"/>
              </a:rPr>
              <a:t>第二级</a:t>
            </a:r>
          </a:p>
          <a:p>
            <a:pPr lvl="2"/>
            <a:r>
              <a:rPr lang="zh-CN" altLang="en-US" dirty="0">
                <a:sym typeface="+mn-ea"/>
              </a:rPr>
              <a:t>第三级</a:t>
            </a:r>
          </a:p>
          <a:p>
            <a:pPr lvl="3"/>
            <a:r>
              <a:rPr lang="zh-CN" altLang="en-US" dirty="0">
                <a:sym typeface="+mn-ea"/>
              </a:rPr>
              <a:t>第四级</a:t>
            </a:r>
          </a:p>
          <a:p>
            <a:pPr lvl="4"/>
            <a:r>
              <a:rPr lang="zh-CN" altLang="en-US" dirty="0">
                <a:sym typeface="+mn-ea"/>
              </a:rPr>
              <a:t>第五级</a:t>
            </a:r>
            <a:endParaRPr noProof="1">
              <a:sym typeface="+mn-ea"/>
            </a:endParaRPr>
          </a:p>
        </p:txBody>
      </p:sp>
      <p:sp>
        <p:nvSpPr>
          <p:cNvPr id="5" name="文本占位符 4"/>
          <p:cNvSpPr>
            <a:spLocks noGrp="1"/>
          </p:cNvSpPr>
          <p:nvPr>
            <p:ph type="body" sz="quarter" idx="3" hasCustomPrompt="1"/>
            <p:custDataLst>
              <p:tags r:id="rId4"/>
            </p:custDataLst>
          </p:nvPr>
        </p:nvSpPr>
        <p:spPr>
          <a:xfrm>
            <a:off x="6235750" y="952508"/>
            <a:ext cx="5283242" cy="381003"/>
          </a:xfrm>
        </p:spPr>
        <p:txBody>
          <a:bodyPr tIns="38100" rIns="76200" bIns="38100" rtlCol="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noProof="1">
                <a:sym typeface="+mn-ea"/>
              </a:rPr>
              <a:t>单击此处编辑文本</a:t>
            </a:r>
          </a:p>
        </p:txBody>
      </p:sp>
      <p:sp>
        <p:nvSpPr>
          <p:cNvPr id="6" name="内容占位符 5"/>
          <p:cNvSpPr>
            <a:spLocks noGrp="1"/>
          </p:cNvSpPr>
          <p:nvPr>
            <p:ph sz="quarter" idx="4"/>
            <p:custDataLst>
              <p:tags r:id="rId5"/>
            </p:custDataLst>
          </p:nvPr>
        </p:nvSpPr>
        <p:spPr>
          <a:xfrm>
            <a:off x="6235750" y="1406525"/>
            <a:ext cx="5283242" cy="4934752"/>
          </a:xfrm>
        </p:spPr>
        <p:txBody>
          <a:bodyPr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lang="zh-CN" altLang="en-US" noProof="1"/>
              <a:t>单击此处</a:t>
            </a:r>
            <a:r>
              <a:rPr lang="zh-CN" altLang="en-US" dirty="0">
                <a:sym typeface="+mn-ea"/>
              </a:rPr>
              <a:t>编辑母版文本样式</a:t>
            </a:r>
          </a:p>
          <a:p>
            <a:pPr lvl="1"/>
            <a:r>
              <a:rPr lang="zh-CN" altLang="en-US" dirty="0">
                <a:sym typeface="+mn-ea"/>
              </a:rPr>
              <a:t>第二级</a:t>
            </a:r>
          </a:p>
          <a:p>
            <a:pPr lvl="2"/>
            <a:r>
              <a:rPr lang="zh-CN" altLang="en-US" dirty="0">
                <a:sym typeface="+mn-ea"/>
              </a:rPr>
              <a:t>第三级</a:t>
            </a:r>
          </a:p>
          <a:p>
            <a:pPr lvl="3"/>
            <a:r>
              <a:rPr lang="zh-CN" altLang="en-US" dirty="0">
                <a:sym typeface="+mn-ea"/>
              </a:rPr>
              <a:t>第四级</a:t>
            </a:r>
          </a:p>
          <a:p>
            <a:pPr lvl="4"/>
            <a:r>
              <a:rPr lang="zh-CN" altLang="en-US" dirty="0">
                <a:sym typeface="+mn-ea"/>
              </a:rPr>
              <a:t>第五级</a:t>
            </a:r>
            <a:endParaRPr noProof="1">
              <a:sym typeface="+mn-ea"/>
            </a:endParaRPr>
          </a:p>
        </p:txBody>
      </p:sp>
      <p:sp>
        <p:nvSpPr>
          <p:cNvPr id="7" name="日期占位符 3"/>
          <p:cNvSpPr>
            <a:spLocks noGrp="1"/>
          </p:cNvSpPr>
          <p:nvPr>
            <p:ph type="dt" sz="half" idx="10"/>
            <p:custDataLst>
              <p:tags r:id="rId6"/>
            </p:custDataLst>
          </p:nvPr>
        </p:nvSpPr>
        <p:spPr/>
        <p:txBody>
          <a:bodyPr/>
          <a:lstStyle>
            <a:lvl1pPr>
              <a:defRPr/>
            </a:lvl1pPr>
          </a:lstStyle>
          <a:p>
            <a:fld id="{760FBDFE-C587-4B4C-A407-44438C67B59E}" type="datetimeFigureOut">
              <a:rPr lang="zh-CN" altLang="en-US" smtClean="0"/>
              <a:t>2021/12/21</a:t>
            </a:fld>
            <a:endParaRPr lang="zh-CN" altLang="en-US"/>
          </a:p>
        </p:txBody>
      </p:sp>
      <p:sp>
        <p:nvSpPr>
          <p:cNvPr id="8" name="页脚占位符 4"/>
          <p:cNvSpPr>
            <a:spLocks noGrp="1"/>
          </p:cNvSpPr>
          <p:nvPr>
            <p:ph type="ftr" sz="quarter" idx="11"/>
            <p:custDataLst>
              <p:tags r:id="rId7"/>
            </p:custDataLst>
          </p:nvPr>
        </p:nvSpPr>
        <p:spPr/>
        <p:txBody>
          <a:bodyPr/>
          <a:lstStyle>
            <a:lvl1pPr>
              <a:defRPr/>
            </a:lvl1pPr>
          </a:lstStyle>
          <a:p>
            <a:endParaRPr lang="zh-CN" altLang="en-US"/>
          </a:p>
        </p:txBody>
      </p:sp>
      <p:sp>
        <p:nvSpPr>
          <p:cNvPr id="9" name="灯片编号占位符 5"/>
          <p:cNvSpPr>
            <a:spLocks noGrp="1"/>
          </p:cNvSpPr>
          <p:nvPr>
            <p:ph type="sldNum" sz="quarter" idx="12"/>
            <p:custDataLst>
              <p:tags r:id="rId8"/>
            </p:custDataLst>
          </p:nvPr>
        </p:nvSpPr>
        <p:spPr/>
        <p:txBody>
          <a:bodyPr/>
          <a:lstStyle>
            <a:lvl1pPr>
              <a:defRPr/>
            </a:lvl1pPr>
          </a:lstStyle>
          <a:p>
            <a:fld id="{49AE70B2-8BF9-45C0-BB95-33D1B9D3A854}" type="slidenum">
              <a:rPr lang="zh-CN" altLang="en-US" smtClean="0"/>
              <a:t>‹#›</a:t>
            </a:fld>
            <a:endParaRPr lang="zh-CN" alt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rtlCol="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lang="zh-CN" altLang="en-US" noProof="1">
                <a:sym typeface="+mn-ea"/>
              </a:rPr>
              <a:t>单击此处编辑母版标题样式</a:t>
            </a:r>
            <a:endParaRPr noProof="1">
              <a:sym typeface="+mn-ea"/>
            </a:endParaRPr>
          </a:p>
        </p:txBody>
      </p:sp>
      <p:sp>
        <p:nvSpPr>
          <p:cNvPr id="3" name="日期占位符 3"/>
          <p:cNvSpPr>
            <a:spLocks noGrp="1"/>
          </p:cNvSpPr>
          <p:nvPr>
            <p:ph type="dt" sz="half" idx="10"/>
            <p:custDataLst>
              <p:tags r:id="rId2"/>
            </p:custDataLst>
          </p:nvPr>
        </p:nvSpPr>
        <p:spPr/>
        <p:txBody>
          <a:bodyPr/>
          <a:lstStyle>
            <a:lvl1pPr>
              <a:defRPr/>
            </a:lvl1pPr>
          </a:lstStyle>
          <a:p>
            <a:pPr>
              <a:defRPr/>
            </a:pPr>
            <a:endParaRPr lang="zh-CN" altLang="en-US"/>
          </a:p>
        </p:txBody>
      </p:sp>
      <p:sp>
        <p:nvSpPr>
          <p:cNvPr id="4" name="页脚占位符 4"/>
          <p:cNvSpPr>
            <a:spLocks noGrp="1"/>
          </p:cNvSpPr>
          <p:nvPr>
            <p:ph type="ftr" sz="quarter" idx="11"/>
            <p:custDataLst>
              <p:tags r:id="rId3"/>
            </p:custDataLst>
          </p:nvPr>
        </p:nvSpPr>
        <p:spPr/>
        <p:txBody>
          <a:bodyPr/>
          <a:lstStyle>
            <a:lvl1pPr>
              <a:defRPr/>
            </a:lvl1pPr>
          </a:lstStyle>
          <a:p>
            <a:pPr>
              <a:defRPr/>
            </a:pPr>
            <a:endParaRPr lang="zh-CN" altLang="en-US"/>
          </a:p>
        </p:txBody>
      </p:sp>
      <p:sp>
        <p:nvSpPr>
          <p:cNvPr id="5" name="灯片编号占位符 5"/>
          <p:cNvSpPr>
            <a:spLocks noGrp="1"/>
          </p:cNvSpPr>
          <p:nvPr>
            <p:ph type="sldNum" sz="quarter" idx="12"/>
            <p:custDataLst>
              <p:tags r:id="rId4"/>
            </p:custDataLst>
          </p:nvPr>
        </p:nvSpPr>
        <p:spPr/>
        <p:txBody>
          <a:bodyPr/>
          <a:lstStyle>
            <a:lvl1pPr>
              <a:defRPr/>
            </a:lvl1pPr>
          </a:lstStyle>
          <a:p>
            <a:pPr>
              <a:defRPr/>
            </a:pPr>
            <a:fld id="{5F28921A-3659-40E6-BF05-B007AA185C5C}" type="slidenum">
              <a:rPr lang="zh-CN" altLang="en-US"/>
              <a:t>‹#›</a:t>
            </a:fld>
            <a:endParaRPr lang="zh-CN" alt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任意多边形 46"/>
          <p:cNvSpPr/>
          <p:nvPr>
            <p:custDataLst>
              <p:tags r:id="rId1"/>
            </p:custDataLst>
          </p:nvPr>
        </p:nvSpPr>
        <p:spPr>
          <a:xfrm rot="746688">
            <a:off x="11557000" y="5489575"/>
            <a:ext cx="711200" cy="747713"/>
          </a:xfrm>
          <a:custGeom>
            <a:avLst/>
            <a:gdLst>
              <a:gd name="connsiteX0" fmla="*/ 0 w 1305254"/>
              <a:gd name="connsiteY0" fmla="*/ 28270 h 1371469"/>
              <a:gd name="connsiteX1" fmla="*/ 128101 w 1305254"/>
              <a:gd name="connsiteY1" fmla="*/ 0 h 1371469"/>
              <a:gd name="connsiteX2" fmla="*/ 1305254 w 1305254"/>
              <a:gd name="connsiteY2" fmla="*/ 1211374 h 1371469"/>
              <a:gd name="connsiteX3" fmla="*/ 1305253 w 1305254"/>
              <a:gd name="connsiteY3" fmla="*/ 1371469 h 1371469"/>
              <a:gd name="connsiteX4" fmla="*/ 0 w 1305254"/>
              <a:gd name="connsiteY4" fmla="*/ 28270 h 137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254" h="1371469">
                <a:moveTo>
                  <a:pt x="0" y="28270"/>
                </a:moveTo>
                <a:lnTo>
                  <a:pt x="128101" y="0"/>
                </a:lnTo>
                <a:lnTo>
                  <a:pt x="1305254" y="1211374"/>
                </a:lnTo>
                <a:lnTo>
                  <a:pt x="1305253" y="1371469"/>
                </a:lnTo>
                <a:lnTo>
                  <a:pt x="0" y="2827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3" name="任意多边形 46"/>
          <p:cNvSpPr/>
          <p:nvPr>
            <p:custDataLst>
              <p:tags r:id="rId2"/>
            </p:custDataLst>
          </p:nvPr>
        </p:nvSpPr>
        <p:spPr>
          <a:xfrm rot="746688">
            <a:off x="-77788" y="722313"/>
            <a:ext cx="711201" cy="747712"/>
          </a:xfrm>
          <a:custGeom>
            <a:avLst/>
            <a:gdLst>
              <a:gd name="connsiteX0" fmla="*/ 0 w 1305254"/>
              <a:gd name="connsiteY0" fmla="*/ 28270 h 1371469"/>
              <a:gd name="connsiteX1" fmla="*/ 128101 w 1305254"/>
              <a:gd name="connsiteY1" fmla="*/ 0 h 1371469"/>
              <a:gd name="connsiteX2" fmla="*/ 1305254 w 1305254"/>
              <a:gd name="connsiteY2" fmla="*/ 1211374 h 1371469"/>
              <a:gd name="connsiteX3" fmla="*/ 1305253 w 1305254"/>
              <a:gd name="connsiteY3" fmla="*/ 1371469 h 1371469"/>
              <a:gd name="connsiteX4" fmla="*/ 0 w 1305254"/>
              <a:gd name="connsiteY4" fmla="*/ 28270 h 137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254" h="1371469">
                <a:moveTo>
                  <a:pt x="0" y="28270"/>
                </a:moveTo>
                <a:lnTo>
                  <a:pt x="128101" y="0"/>
                </a:lnTo>
                <a:lnTo>
                  <a:pt x="1305254" y="1211374"/>
                </a:lnTo>
                <a:lnTo>
                  <a:pt x="1305253" y="1371469"/>
                </a:lnTo>
                <a:lnTo>
                  <a:pt x="0" y="2827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4" name="任意多边形 46"/>
          <p:cNvSpPr/>
          <p:nvPr>
            <p:custDataLst>
              <p:tags r:id="rId3"/>
            </p:custDataLst>
          </p:nvPr>
        </p:nvSpPr>
        <p:spPr>
          <a:xfrm rot="746688">
            <a:off x="-55563" y="68263"/>
            <a:ext cx="712788" cy="747712"/>
          </a:xfrm>
          <a:custGeom>
            <a:avLst/>
            <a:gdLst>
              <a:gd name="connsiteX0" fmla="*/ 0 w 1305254"/>
              <a:gd name="connsiteY0" fmla="*/ 28270 h 1371469"/>
              <a:gd name="connsiteX1" fmla="*/ 128101 w 1305254"/>
              <a:gd name="connsiteY1" fmla="*/ 0 h 1371469"/>
              <a:gd name="connsiteX2" fmla="*/ 1305254 w 1305254"/>
              <a:gd name="connsiteY2" fmla="*/ 1211374 h 1371469"/>
              <a:gd name="connsiteX3" fmla="*/ 1305253 w 1305254"/>
              <a:gd name="connsiteY3" fmla="*/ 1371469 h 1371469"/>
              <a:gd name="connsiteX4" fmla="*/ 0 w 1305254"/>
              <a:gd name="connsiteY4" fmla="*/ 28270 h 137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254" h="1371469">
                <a:moveTo>
                  <a:pt x="0" y="28270"/>
                </a:moveTo>
                <a:lnTo>
                  <a:pt x="128101" y="0"/>
                </a:lnTo>
                <a:lnTo>
                  <a:pt x="1305254" y="1211374"/>
                </a:lnTo>
                <a:lnTo>
                  <a:pt x="1305253" y="1371469"/>
                </a:lnTo>
                <a:lnTo>
                  <a:pt x="0" y="2827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 name="任意多边形 46"/>
          <p:cNvSpPr/>
          <p:nvPr>
            <p:custDataLst>
              <p:tags r:id="rId4"/>
            </p:custDataLst>
          </p:nvPr>
        </p:nvSpPr>
        <p:spPr>
          <a:xfrm rot="746688">
            <a:off x="11552238" y="6053138"/>
            <a:ext cx="711200" cy="747712"/>
          </a:xfrm>
          <a:custGeom>
            <a:avLst/>
            <a:gdLst>
              <a:gd name="connsiteX0" fmla="*/ 0 w 1305254"/>
              <a:gd name="connsiteY0" fmla="*/ 28270 h 1371469"/>
              <a:gd name="connsiteX1" fmla="*/ 128101 w 1305254"/>
              <a:gd name="connsiteY1" fmla="*/ 0 h 1371469"/>
              <a:gd name="connsiteX2" fmla="*/ 1305254 w 1305254"/>
              <a:gd name="connsiteY2" fmla="*/ 1211374 h 1371469"/>
              <a:gd name="connsiteX3" fmla="*/ 1305253 w 1305254"/>
              <a:gd name="connsiteY3" fmla="*/ 1371469 h 1371469"/>
              <a:gd name="connsiteX4" fmla="*/ 0 w 1305254"/>
              <a:gd name="connsiteY4" fmla="*/ 28270 h 1371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254" h="1371469">
                <a:moveTo>
                  <a:pt x="0" y="28270"/>
                </a:moveTo>
                <a:lnTo>
                  <a:pt x="128101" y="0"/>
                </a:lnTo>
                <a:lnTo>
                  <a:pt x="1305254" y="1211374"/>
                </a:lnTo>
                <a:lnTo>
                  <a:pt x="1305253" y="1371469"/>
                </a:lnTo>
                <a:lnTo>
                  <a:pt x="0" y="2827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6" name="日期占位符 1"/>
          <p:cNvSpPr>
            <a:spLocks noGrp="1"/>
          </p:cNvSpPr>
          <p:nvPr>
            <p:ph type="dt" sz="half" idx="10"/>
            <p:custDataLst>
              <p:tags r:id="rId5"/>
            </p:custDataLst>
          </p:nvPr>
        </p:nvSpPr>
        <p:spPr/>
        <p:txBody>
          <a:bodyPr/>
          <a:lstStyle>
            <a:lvl1pPr>
              <a:defRPr/>
            </a:lvl1pPr>
          </a:lstStyle>
          <a:p>
            <a:fld id="{760FBDFE-C587-4B4C-A407-44438C67B59E}" type="datetimeFigureOut">
              <a:rPr lang="zh-CN" altLang="en-US" smtClean="0"/>
              <a:t>2021/12/21</a:t>
            </a:fld>
            <a:endParaRPr lang="zh-CN" altLang="en-US"/>
          </a:p>
        </p:txBody>
      </p:sp>
      <p:sp>
        <p:nvSpPr>
          <p:cNvPr id="7" name="页脚占位符 2"/>
          <p:cNvSpPr>
            <a:spLocks noGrp="1"/>
          </p:cNvSpPr>
          <p:nvPr>
            <p:ph type="ftr" sz="quarter" idx="11"/>
            <p:custDataLst>
              <p:tags r:id="rId6"/>
            </p:custDataLst>
          </p:nvPr>
        </p:nvSpPr>
        <p:spPr/>
        <p:txBody>
          <a:bodyPr/>
          <a:lstStyle>
            <a:lvl1pPr>
              <a:defRPr/>
            </a:lvl1pPr>
          </a:lstStyle>
          <a:p>
            <a:endParaRPr lang="zh-CN" altLang="en-US"/>
          </a:p>
        </p:txBody>
      </p:sp>
      <p:sp>
        <p:nvSpPr>
          <p:cNvPr id="8" name="灯片编号占位符 3"/>
          <p:cNvSpPr>
            <a:spLocks noGrp="1"/>
          </p:cNvSpPr>
          <p:nvPr>
            <p:ph type="sldNum" sz="quarter" idx="12"/>
            <p:custDataLst>
              <p:tags r:id="rId7"/>
            </p:custDataLst>
          </p:nvPr>
        </p:nvSpPr>
        <p:spPr/>
        <p:txBody>
          <a:bodyPr/>
          <a:lstStyle>
            <a:lvl1pPr>
              <a:defRPr/>
            </a:lvl1pPr>
          </a:lstStyle>
          <a:p>
            <a:fld id="{49AE70B2-8BF9-45C0-BB95-33D1B9D3A854}" type="slidenum">
              <a:rPr lang="zh-CN" altLang="en-US" smtClean="0"/>
              <a:t>‹#›</a:t>
            </a:fld>
            <a:endParaRPr lang="zh-CN" alt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930" y="443234"/>
            <a:ext cx="10852237" cy="441964"/>
          </a:xfrm>
        </p:spPr>
        <p:txBody>
          <a:bodyPr rtlCol="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lang="zh-CN" altLang="en-US" noProof="1">
                <a:sym typeface="+mn-ea"/>
              </a:rPr>
              <a:t>单击此处编辑母版标题样式</a:t>
            </a:r>
            <a:endParaRPr noProof="1">
              <a:sym typeface="+mn-ea"/>
            </a:endParaRPr>
          </a:p>
        </p:txBody>
      </p:sp>
      <p:sp>
        <p:nvSpPr>
          <p:cNvPr id="3" name="图片占位符 2"/>
          <p:cNvSpPr>
            <a:spLocks noGrp="1"/>
          </p:cNvSpPr>
          <p:nvPr>
            <p:ph type="pic" idx="1"/>
            <p:custDataLst>
              <p:tags r:id="rId2"/>
            </p:custDataLst>
          </p:nvPr>
        </p:nvSpPr>
        <p:spPr>
          <a:xfrm>
            <a:off x="669930" y="952508"/>
            <a:ext cx="5283242" cy="5388907"/>
          </a:xfrm>
        </p:spPr>
        <p:txBody>
          <a:bodyPr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r>
              <a:rPr lang="zh-CN" altLang="en-US" noProof="1">
                <a:sym typeface="+mn-ea"/>
              </a:rPr>
              <a:t>单击图标添加图片</a:t>
            </a:r>
            <a:endParaRPr noProof="1">
              <a:sym typeface="+mn-ea"/>
            </a:endParaRPr>
          </a:p>
        </p:txBody>
      </p:sp>
      <p:sp>
        <p:nvSpPr>
          <p:cNvPr id="4" name="文本占位符 3"/>
          <p:cNvSpPr>
            <a:spLocks noGrp="1"/>
          </p:cNvSpPr>
          <p:nvPr>
            <p:ph type="body" sz="half" idx="2"/>
            <p:custDataLst>
              <p:tags r:id="rId3"/>
            </p:custDataLst>
          </p:nvPr>
        </p:nvSpPr>
        <p:spPr>
          <a:xfrm>
            <a:off x="6238925" y="952508"/>
            <a:ext cx="5283242" cy="5388907"/>
          </a:xfrm>
        </p:spPr>
        <p:txBody>
          <a:bodyPr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stStyle>
          <a:p>
            <a:pPr lvl="0"/>
            <a:r>
              <a:rPr lang="zh-CN" altLang="en-US" noProof="1"/>
              <a:t>单击此处</a:t>
            </a:r>
            <a:r>
              <a:rPr lang="zh-CN" altLang="en-US" dirty="0">
                <a:sym typeface="+mn-ea"/>
              </a:rPr>
              <a:t>编辑母版文本样式</a:t>
            </a:r>
          </a:p>
        </p:txBody>
      </p:sp>
      <p:sp>
        <p:nvSpPr>
          <p:cNvPr id="5" name="日期占位符 3"/>
          <p:cNvSpPr>
            <a:spLocks noGrp="1"/>
          </p:cNvSpPr>
          <p:nvPr>
            <p:ph type="dt" sz="half" idx="10"/>
            <p:custDataLst>
              <p:tags r:id="rId4"/>
            </p:custDataLst>
          </p:nvPr>
        </p:nvSpPr>
        <p:spPr/>
        <p:txBody>
          <a:bodyPr/>
          <a:lstStyle>
            <a:lvl1pPr>
              <a:defRPr/>
            </a:lvl1pPr>
          </a:lstStyle>
          <a:p>
            <a:fld id="{9EFD9D74-47D9-4702-A33C-335B63B48DBF}" type="datetimeFigureOut">
              <a:rPr lang="zh-CN" altLang="en-US" smtClean="0"/>
              <a:t>2021/12/21</a:t>
            </a:fld>
            <a:endParaRPr lang="zh-CN" altLang="en-US" dirty="0"/>
          </a:p>
        </p:txBody>
      </p:sp>
      <p:sp>
        <p:nvSpPr>
          <p:cNvPr id="6" name="页脚占位符 4"/>
          <p:cNvSpPr>
            <a:spLocks noGrp="1"/>
          </p:cNvSpPr>
          <p:nvPr>
            <p:ph type="ftr" sz="quarter" idx="11"/>
            <p:custDataLst>
              <p:tags r:id="rId5"/>
            </p:custDataLst>
          </p:nvPr>
        </p:nvSpPr>
        <p:spPr/>
        <p:txBody>
          <a:bodyPr/>
          <a:lstStyle>
            <a:lvl1pPr>
              <a:defRPr/>
            </a:lvl1pPr>
          </a:lstStyle>
          <a:p>
            <a:endParaRPr lang="zh-CN" altLang="en-US" dirty="0"/>
          </a:p>
        </p:txBody>
      </p:sp>
      <p:sp>
        <p:nvSpPr>
          <p:cNvPr id="7" name="灯片编号占位符 5"/>
          <p:cNvSpPr>
            <a:spLocks noGrp="1"/>
          </p:cNvSpPr>
          <p:nvPr>
            <p:ph type="sldNum" sz="quarter" idx="12"/>
            <p:custDataLst>
              <p:tags r:id="rId6"/>
            </p:custDataLst>
          </p:nvPr>
        </p:nvSpPr>
        <p:spPr/>
        <p:txBody>
          <a:bodyPr/>
          <a:lstStyle>
            <a:lvl1pPr>
              <a:defRPr/>
            </a:lvl1pPr>
          </a:lstStyle>
          <a:p>
            <a:fld id="{FABC47A4-756D-490B-A52F-7D9E2C9FC05F}" type="slidenum">
              <a:rPr lang="zh-CN" altLang="en-US" smtClean="0"/>
              <a:t>‹#›</a:t>
            </a:fld>
            <a:endParaRPr lang="zh-CN" alt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10571135" y="952508"/>
            <a:ext cx="950984" cy="5388907"/>
          </a:xfrm>
        </p:spPr>
        <p:txBody>
          <a:bodyPr vert="eaVert" rtlCol="0" anchor="ctr">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lang="zh-CN" altLang="en-US" noProof="1">
                <a:sym typeface="+mn-ea"/>
              </a:rPr>
              <a:t>单击此处编辑母版标题样式</a:t>
            </a:r>
            <a:endParaRPr noProof="1">
              <a:sym typeface="+mn-ea"/>
            </a:endParaRPr>
          </a:p>
        </p:txBody>
      </p:sp>
      <p:sp>
        <p:nvSpPr>
          <p:cNvPr id="3" name="竖排文字占位符 2"/>
          <p:cNvSpPr>
            <a:spLocks noGrp="1"/>
          </p:cNvSpPr>
          <p:nvPr>
            <p:ph type="body" orient="vert" idx="1"/>
            <p:custDataLst>
              <p:tags r:id="rId2"/>
            </p:custDataLst>
          </p:nvPr>
        </p:nvSpPr>
        <p:spPr>
          <a:xfrm>
            <a:off x="669925" y="952500"/>
            <a:ext cx="9828101" cy="5388907"/>
          </a:xfrm>
        </p:spPr>
        <p:txBody>
          <a:bodyPr vert="eaVert"/>
          <a:lstStyle>
            <a:lvl1pPr indent="0" eaLnBrk="1" fontAlgn="auto" latinLnBrk="0" hangingPunct="1">
              <a:defRPr>
                <a:latin typeface="微软雅黑" panose="020B0503020204020204" pitchFamily="34" charset="-122"/>
                <a:ea typeface="微软雅黑" panose="020B0503020204020204" pitchFamily="34" charset="-122"/>
              </a:defRPr>
            </a:lvl1pPr>
            <a:lvl2pPr indent="0" eaLnBrk="1" fontAlgn="auto" latinLnBrk="0" hangingPunct="1">
              <a:defRPr>
                <a:latin typeface="微软雅黑" panose="020B0503020204020204" pitchFamily="34" charset="-122"/>
                <a:ea typeface="微软雅黑" panose="020B0503020204020204" pitchFamily="34" charset="-122"/>
              </a:defRPr>
            </a:lvl2pPr>
            <a:lvl3pPr indent="0" eaLnBrk="1" fontAlgn="auto" latinLnBrk="0" hangingPunct="1">
              <a:defRPr>
                <a:latin typeface="微软雅黑" panose="020B0503020204020204" pitchFamily="34" charset="-122"/>
                <a:ea typeface="微软雅黑" panose="020B0503020204020204" pitchFamily="34" charset="-122"/>
              </a:defRPr>
            </a:lvl3pPr>
            <a:lvl4pPr indent="0" eaLnBrk="1" fontAlgn="auto" latinLnBrk="0" hangingPunct="1">
              <a:defRPr>
                <a:latin typeface="微软雅黑" panose="020B0503020204020204" pitchFamily="34" charset="-122"/>
                <a:ea typeface="微软雅黑" panose="020B0503020204020204" pitchFamily="34" charset="-122"/>
              </a:defRPr>
            </a:lvl4pPr>
            <a:lvl5pPr indent="0" eaLnBrk="1" fontAlgn="auto" latinLnBrk="0" hangingPunct="1">
              <a:defRPr>
                <a:latin typeface="微软雅黑" panose="020B0503020204020204" pitchFamily="34" charset="-122"/>
                <a:ea typeface="微软雅黑" panose="020B0503020204020204" pitchFamily="34" charset="-122"/>
              </a:defRPr>
            </a:lvl5pPr>
          </a:lstStyle>
          <a:p>
            <a:pPr lvl="0"/>
            <a:r>
              <a:rPr lang="zh-CN" altLang="en-US" noProof="1"/>
              <a:t>单击此处</a:t>
            </a:r>
            <a:r>
              <a:rPr lang="zh-CN" altLang="en-US" dirty="0">
                <a:sym typeface="+mn-ea"/>
              </a:rPr>
              <a:t>编辑母版文本样式</a:t>
            </a:r>
          </a:p>
          <a:p>
            <a:pPr lvl="1"/>
            <a:r>
              <a:rPr lang="zh-CN" altLang="en-US" dirty="0">
                <a:sym typeface="+mn-ea"/>
              </a:rPr>
              <a:t>第二级</a:t>
            </a:r>
          </a:p>
          <a:p>
            <a:pPr lvl="2"/>
            <a:r>
              <a:rPr lang="zh-CN" altLang="en-US" dirty="0">
                <a:sym typeface="+mn-ea"/>
              </a:rPr>
              <a:t>第三级</a:t>
            </a:r>
          </a:p>
          <a:p>
            <a:pPr lvl="3"/>
            <a:r>
              <a:rPr lang="zh-CN" altLang="en-US" dirty="0">
                <a:sym typeface="+mn-ea"/>
              </a:rPr>
              <a:t>第四级</a:t>
            </a:r>
          </a:p>
          <a:p>
            <a:pPr lvl="4"/>
            <a:r>
              <a:rPr lang="zh-CN" altLang="en-US" dirty="0">
                <a:sym typeface="+mn-ea"/>
              </a:rPr>
              <a:t>第五级</a:t>
            </a:r>
            <a:endParaRPr lang="zh-CN" altLang="en-US" noProof="1"/>
          </a:p>
        </p:txBody>
      </p:sp>
      <p:sp>
        <p:nvSpPr>
          <p:cNvPr id="4" name="日期占位符 3"/>
          <p:cNvSpPr>
            <a:spLocks noGrp="1"/>
          </p:cNvSpPr>
          <p:nvPr>
            <p:ph type="dt" sz="half" idx="10"/>
            <p:custDataLst>
              <p:tags r:id="rId3"/>
            </p:custDataLst>
          </p:nvPr>
        </p:nvSpPr>
        <p:spPr/>
        <p:txBody>
          <a:bodyPr/>
          <a:lstStyle>
            <a:lvl1pPr>
              <a:defRPr/>
            </a:lvl1pPr>
          </a:lstStyle>
          <a:p>
            <a:fld id="{760FBDFE-C587-4B4C-A407-44438C67B59E}" type="datetimeFigureOut">
              <a:rPr lang="zh-CN" altLang="en-US" smtClean="0"/>
              <a:t>2021/12/21</a:t>
            </a:fld>
            <a:endParaRPr lang="zh-CN" altLang="en-US"/>
          </a:p>
        </p:txBody>
      </p:sp>
      <p:sp>
        <p:nvSpPr>
          <p:cNvPr id="5" name="页脚占位符 4"/>
          <p:cNvSpPr>
            <a:spLocks noGrp="1"/>
          </p:cNvSpPr>
          <p:nvPr>
            <p:ph type="ftr" sz="quarter" idx="11"/>
            <p:custDataLst>
              <p:tags r:id="rId4"/>
            </p:custDataLst>
          </p:nvPr>
        </p:nvSpPr>
        <p:spPr/>
        <p:txBody>
          <a:bodyPr/>
          <a:lstStyle>
            <a:lvl1pPr>
              <a:defRPr/>
            </a:lvl1pPr>
          </a:lstStyle>
          <a:p>
            <a:endParaRPr lang="zh-CN" altLang="en-US"/>
          </a:p>
        </p:txBody>
      </p:sp>
      <p:sp>
        <p:nvSpPr>
          <p:cNvPr id="6" name="灯片编号占位符 5"/>
          <p:cNvSpPr>
            <a:spLocks noGrp="1"/>
          </p:cNvSpPr>
          <p:nvPr>
            <p:ph type="sldNum" sz="quarter" idx="12"/>
            <p:custDataLst>
              <p:tags r:id="rId5"/>
            </p:custDataLst>
          </p:nvPr>
        </p:nvSpPr>
        <p:spPr/>
        <p:txBody>
          <a:bodyPr/>
          <a:lstStyle>
            <a:lvl1pPr>
              <a:defRPr/>
            </a:lvl1pPr>
          </a:lstStyle>
          <a:p>
            <a:fld id="{49AE70B2-8BF9-45C0-BB95-33D1B9D3A854}" type="slidenum">
              <a:rPr lang="zh-CN" altLang="en-US" smtClean="0"/>
              <a:t>‹#›</a:t>
            </a:fld>
            <a:endParaRPr lang="zh-CN" alt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custDataLst>
              <p:tags r:id="rId13"/>
            </p:custDataLst>
          </p:nvPr>
        </p:nvSpPr>
        <p:spPr bwMode="auto">
          <a:xfrm>
            <a:off x="669925" y="442913"/>
            <a:ext cx="10852150"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38100" rIns="76200" bIns="38100" numCol="1" anchor="t" anchorCtr="0" compatLnSpc="1"/>
          <a:lstStyle/>
          <a:p>
            <a:pPr lvl="0"/>
            <a:r>
              <a:rPr lang="zh-CN" altLang="en-US"/>
              <a:t>单击此处编辑母版标题样式</a:t>
            </a:r>
          </a:p>
        </p:txBody>
      </p:sp>
      <p:sp>
        <p:nvSpPr>
          <p:cNvPr id="1027" name="文本占位符 2"/>
          <p:cNvSpPr>
            <a:spLocks noGrp="1" noChangeArrowheads="1"/>
          </p:cNvSpPr>
          <p:nvPr>
            <p:ph type="body" idx="9"/>
            <p:custDataLst>
              <p:tags r:id="rId14"/>
            </p:custDataLst>
          </p:nvPr>
        </p:nvSpPr>
        <p:spPr bwMode="auto">
          <a:xfrm>
            <a:off x="669925" y="952500"/>
            <a:ext cx="10852150" cy="538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0" rIns="82550" bIns="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custDataLst>
              <p:tags r:id="rId15"/>
            </p:custDataLst>
          </p:nvPr>
        </p:nvSpPr>
        <p:spPr>
          <a:xfrm>
            <a:off x="879475" y="6350000"/>
            <a:ext cx="2700338" cy="315913"/>
          </a:xfrm>
          <a:prstGeom prst="rect">
            <a:avLst/>
          </a:prstGeom>
        </p:spPr>
        <p:txBody>
          <a:bodyPr vert="horz" lIns="91440" tIns="45720" rIns="91440" bIns="45720" rtlCol="0" anchor="ctr">
            <a:normAutofit/>
          </a:bodyPr>
          <a:lstStyle>
            <a:lvl1pPr algn="l">
              <a:defRPr sz="1200" noProof="1" smtClean="0">
                <a:solidFill>
                  <a:schemeClr val="tx1">
                    <a:tint val="75000"/>
                  </a:schemeClr>
                </a:solidFill>
                <a:ea typeface="微软雅黑" panose="020B0503020204020204" pitchFamily="34" charset="-122"/>
              </a:defRPr>
            </a:lvl1pPr>
          </a:lstStyle>
          <a:p>
            <a:fld id="{760FBDFE-C587-4B4C-A407-44438C67B59E}" type="datetimeFigureOut">
              <a:rPr lang="zh-CN" altLang="en-US" smtClean="0"/>
              <a:t>2021/12/21</a:t>
            </a:fld>
            <a:endParaRPr lang="zh-CN" altLang="en-US"/>
          </a:p>
        </p:txBody>
      </p:sp>
      <p:sp>
        <p:nvSpPr>
          <p:cNvPr id="5" name="页脚占位符 4"/>
          <p:cNvSpPr>
            <a:spLocks noGrp="1"/>
          </p:cNvSpPr>
          <p:nvPr>
            <p:ph type="ftr" sz="quarter" idx="3"/>
            <p:custDataLst>
              <p:tags r:id="rId16"/>
            </p:custDataLst>
          </p:nvPr>
        </p:nvSpPr>
        <p:spPr>
          <a:xfrm>
            <a:off x="4116388" y="6350000"/>
            <a:ext cx="3959225" cy="315913"/>
          </a:xfrm>
          <a:prstGeom prst="rect">
            <a:avLst/>
          </a:prstGeom>
        </p:spPr>
        <p:txBody>
          <a:bodyPr vert="horz" lIns="91440" tIns="45720" rIns="91440" bIns="45720" rtlCol="0" anchor="ctr">
            <a:normAutofit/>
          </a:bodyPr>
          <a:lstStyle>
            <a:lvl1pPr algn="ctr">
              <a:defRPr sz="1200" noProof="1" dirty="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610600" y="6350000"/>
            <a:ext cx="2700338" cy="315913"/>
          </a:xfrm>
          <a:prstGeom prst="rect">
            <a:avLst/>
          </a:prstGeom>
        </p:spPr>
        <p:txBody>
          <a:bodyPr vert="horz" lIns="91440" tIns="45720" rIns="91440" bIns="45720" rtlCol="0" anchor="ctr">
            <a:normAutofit/>
          </a:bodyPr>
          <a:lstStyle>
            <a:lvl1pPr algn="r">
              <a:defRPr sz="1200" noProof="1" smtClean="0">
                <a:solidFill>
                  <a:schemeClr val="tx1">
                    <a:tint val="75000"/>
                  </a:schemeClr>
                </a:solidFill>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1" fontAlgn="base" hangingPunct="1">
        <a:spcBef>
          <a:spcPct val="0"/>
        </a:spcBef>
        <a:spcAft>
          <a:spcPct val="0"/>
        </a:spcAft>
        <a:defRPr sz="2400" b="1" kern="1200" spc="200">
          <a:solidFill>
            <a:schemeClr val="tx1"/>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2400" b="1">
          <a:solidFill>
            <a:schemeClr val="tx1"/>
          </a:solidFill>
          <a:latin typeface="微软雅黑" panose="020B0503020204020204" pitchFamily="34" charset="-122"/>
          <a:ea typeface="微软雅黑" panose="020B0503020204020204" pitchFamily="34" charset="-122"/>
        </a:defRPr>
      </a:lvl2pPr>
      <a:lvl3pPr algn="l" rtl="0" eaLnBrk="1" fontAlgn="base" hangingPunct="1">
        <a:spcBef>
          <a:spcPct val="0"/>
        </a:spcBef>
        <a:spcAft>
          <a:spcPct val="0"/>
        </a:spcAft>
        <a:defRPr sz="2400" b="1">
          <a:solidFill>
            <a:schemeClr val="tx1"/>
          </a:solidFill>
          <a:latin typeface="微软雅黑" panose="020B0503020204020204" pitchFamily="34" charset="-122"/>
          <a:ea typeface="微软雅黑" panose="020B0503020204020204" pitchFamily="34" charset="-122"/>
        </a:defRPr>
      </a:lvl3pPr>
      <a:lvl4pPr algn="l" rtl="0" eaLnBrk="1" fontAlgn="base" hangingPunct="1">
        <a:spcBef>
          <a:spcPct val="0"/>
        </a:spcBef>
        <a:spcAft>
          <a:spcPct val="0"/>
        </a:spcAft>
        <a:defRPr sz="2400" b="1">
          <a:solidFill>
            <a:schemeClr val="tx1"/>
          </a:solidFill>
          <a:latin typeface="微软雅黑" panose="020B0503020204020204" pitchFamily="34" charset="-122"/>
          <a:ea typeface="微软雅黑" panose="020B0503020204020204" pitchFamily="34" charset="-122"/>
        </a:defRPr>
      </a:lvl4pPr>
      <a:lvl5pPr algn="l" rtl="0" eaLnBrk="1" fontAlgn="base" hangingPunct="1">
        <a:spcBef>
          <a:spcPct val="0"/>
        </a:spcBef>
        <a:spcAft>
          <a:spcPct val="0"/>
        </a:spcAft>
        <a:defRPr sz="2400" b="1">
          <a:solidFill>
            <a:schemeClr val="tx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2400" b="1">
          <a:solidFill>
            <a:schemeClr val="tx1"/>
          </a:solidFill>
          <a:latin typeface="微软雅黑" panose="020B0503020204020204" pitchFamily="34" charset="-122"/>
          <a:ea typeface="微软雅黑" panose="020B0503020204020204" pitchFamily="34" charset="-122"/>
        </a:defRPr>
      </a:lvl6pPr>
      <a:lvl7pPr marL="914400" algn="l" rtl="0" eaLnBrk="1" fontAlgn="base" hangingPunct="1">
        <a:spcBef>
          <a:spcPct val="0"/>
        </a:spcBef>
        <a:spcAft>
          <a:spcPct val="0"/>
        </a:spcAft>
        <a:defRPr sz="2400" b="1">
          <a:solidFill>
            <a:schemeClr val="tx1"/>
          </a:solidFill>
          <a:latin typeface="微软雅黑" panose="020B0503020204020204" pitchFamily="34" charset="-122"/>
          <a:ea typeface="微软雅黑" panose="020B0503020204020204" pitchFamily="34" charset="-122"/>
        </a:defRPr>
      </a:lvl7pPr>
      <a:lvl8pPr marL="1371600" algn="l" rtl="0" eaLnBrk="1" fontAlgn="base" hangingPunct="1">
        <a:spcBef>
          <a:spcPct val="0"/>
        </a:spcBef>
        <a:spcAft>
          <a:spcPct val="0"/>
        </a:spcAft>
        <a:defRPr sz="2400" b="1">
          <a:solidFill>
            <a:schemeClr val="tx1"/>
          </a:solidFill>
          <a:latin typeface="微软雅黑" panose="020B0503020204020204" pitchFamily="34" charset="-122"/>
          <a:ea typeface="微软雅黑" panose="020B0503020204020204" pitchFamily="34" charset="-122"/>
        </a:defRPr>
      </a:lvl8pPr>
      <a:lvl9pPr marL="1828800" algn="l" rtl="0" eaLnBrk="1" fontAlgn="base" hangingPunct="1">
        <a:spcBef>
          <a:spcPct val="0"/>
        </a:spcBef>
        <a:spcAft>
          <a:spcPct val="0"/>
        </a:spcAft>
        <a:defRPr sz="2400" b="1">
          <a:solidFill>
            <a:schemeClr val="tx1"/>
          </a:solidFill>
          <a:latin typeface="微软雅黑" panose="020B0503020204020204" pitchFamily="34" charset="-122"/>
          <a:ea typeface="微软雅黑" panose="020B0503020204020204" pitchFamily="34" charset="-122"/>
        </a:defRPr>
      </a:lvl9pPr>
    </p:titleStyle>
    <p:bodyStyle>
      <a:lvl1pPr marL="228600" indent="-228600" algn="l" rtl="0" eaLnBrk="1" fontAlgn="base" hangingPunct="1">
        <a:lnSpc>
          <a:spcPct val="130000"/>
        </a:lnSpc>
        <a:spcBef>
          <a:spcPct val="0"/>
        </a:spcBef>
        <a:spcAft>
          <a:spcPts val="1000"/>
        </a:spcAft>
        <a:buFont typeface="Arial" panose="020B0604020202020204" pitchFamily="34" charset="0"/>
        <a:buChar char="•"/>
        <a:defRPr sz="1600" kern="1200" spc="150">
          <a:solidFill>
            <a:schemeClr val="tx1"/>
          </a:solidFill>
          <a:latin typeface="微软雅黑" panose="020B0503020204020204" pitchFamily="34" charset="-122"/>
          <a:ea typeface="微软雅黑" panose="020B0503020204020204" pitchFamily="34" charset="-122"/>
          <a:cs typeface="+mn-cs"/>
        </a:defRPr>
      </a:lvl1pPr>
      <a:lvl2pPr marL="685800" indent="-228600" algn="l" rtl="0" eaLnBrk="1" fontAlgn="base" hangingPunct="1">
        <a:lnSpc>
          <a:spcPct val="130000"/>
        </a:lnSpc>
        <a:spcBef>
          <a:spcPct val="0"/>
        </a:spcBef>
        <a:spcAft>
          <a:spcPts val="1000"/>
        </a:spcAft>
        <a:buFont typeface="Arial" panose="020B0604020202020204" pitchFamily="34" charset="0"/>
        <a:buChar char="•"/>
        <a:tabLst>
          <a:tab pos="1609725" algn="l"/>
        </a:tabLst>
        <a:defRPr sz="1600" kern="1200" spc="150">
          <a:solidFill>
            <a:schemeClr val="tx1"/>
          </a:solidFill>
          <a:latin typeface="微软雅黑" panose="020B0503020204020204" pitchFamily="34" charset="-122"/>
          <a:ea typeface="微软雅黑" panose="020B0503020204020204" pitchFamily="34" charset="-122"/>
          <a:cs typeface="+mn-cs"/>
        </a:defRPr>
      </a:lvl2pPr>
      <a:lvl3pPr marL="1143000" indent="-228600" algn="l" rtl="0" eaLnBrk="1" fontAlgn="base" hangingPunct="1">
        <a:lnSpc>
          <a:spcPct val="130000"/>
        </a:lnSpc>
        <a:spcBef>
          <a:spcPct val="0"/>
        </a:spcBef>
        <a:spcAft>
          <a:spcPts val="1000"/>
        </a:spcAft>
        <a:buFont typeface="Arial" panose="020B0604020202020204" pitchFamily="34" charset="0"/>
        <a:buChar char="•"/>
        <a:tabLst>
          <a:tab pos="1609725" algn="l"/>
        </a:tabLst>
        <a:defRPr sz="1600" kern="1200" spc="150">
          <a:solidFill>
            <a:schemeClr val="tx1"/>
          </a:solidFill>
          <a:latin typeface="微软雅黑" panose="020B0503020204020204" pitchFamily="34" charset="-122"/>
          <a:ea typeface="微软雅黑" panose="020B0503020204020204" pitchFamily="34" charset="-122"/>
          <a:cs typeface="+mn-cs"/>
        </a:defRPr>
      </a:lvl3pPr>
      <a:lvl4pPr marL="1600200" indent="-228600" algn="l" rtl="0" eaLnBrk="1" fontAlgn="base" hangingPunct="1">
        <a:lnSpc>
          <a:spcPct val="130000"/>
        </a:lnSpc>
        <a:spcBef>
          <a:spcPct val="0"/>
        </a:spcBef>
        <a:spcAft>
          <a:spcPts val="1000"/>
        </a:spcAft>
        <a:buFont typeface="Arial" panose="020B0604020202020204" pitchFamily="34" charset="0"/>
        <a:buChar char="•"/>
        <a:tabLst>
          <a:tab pos="1609725" algn="l"/>
        </a:tabLst>
        <a:defRPr sz="1600" kern="1200" spc="150">
          <a:solidFill>
            <a:schemeClr val="tx1"/>
          </a:solidFill>
          <a:latin typeface="微软雅黑" panose="020B0503020204020204" pitchFamily="34" charset="-122"/>
          <a:ea typeface="微软雅黑" panose="020B0503020204020204" pitchFamily="34" charset="-122"/>
          <a:cs typeface="+mn-cs"/>
        </a:defRPr>
      </a:lvl4pPr>
      <a:lvl5pPr marL="2057400" indent="-228600" algn="l" rtl="0" eaLnBrk="1" fontAlgn="base" hangingPunct="1">
        <a:lnSpc>
          <a:spcPct val="130000"/>
        </a:lnSpc>
        <a:spcBef>
          <a:spcPct val="0"/>
        </a:spcBef>
        <a:spcAft>
          <a:spcPts val="1000"/>
        </a:spcAft>
        <a:buFont typeface="Arial" panose="020B0604020202020204" pitchFamily="34" charset="0"/>
        <a:buChar char="•"/>
        <a:tabLst>
          <a:tab pos="1609725" algn="l"/>
        </a:tabLst>
        <a:defRPr sz="1600" kern="1200" spc="15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7.xml"/><Relationship Id="rId1" Type="http://schemas.openxmlformats.org/officeDocument/2006/relationships/tags" Target="../tags/tag106.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slide" Target="slide15.xml"/><Relationship Id="rId2" Type="http://schemas.openxmlformats.org/officeDocument/2006/relationships/slideLayout" Target="../slideLayouts/slideLayout2.xml"/><Relationship Id="rId1" Type="http://schemas.openxmlformats.org/officeDocument/2006/relationships/tags" Target="../tags/tag117.xml"/><Relationship Id="rId6" Type="http://schemas.openxmlformats.org/officeDocument/2006/relationships/slide" Target="slide14.xml"/><Relationship Id="rId5" Type="http://schemas.openxmlformats.org/officeDocument/2006/relationships/slide" Target="slide1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118.xml"/><Relationship Id="rId4" Type="http://schemas.openxmlformats.org/officeDocument/2006/relationships/slide" Target="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119.xml"/></Relationships>
</file>

<file path=ppt/slides/_rels/slide13.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slideLayout" Target="../slideLayouts/slideLayout2.xml"/><Relationship Id="rId1" Type="http://schemas.openxmlformats.org/officeDocument/2006/relationships/tags" Target="../tags/tag120.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slideLayout" Target="../slideLayouts/slideLayout7.xml"/><Relationship Id="rId1" Type="http://schemas.openxmlformats.org/officeDocument/2006/relationships/tags" Target="../tags/tag12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12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7.xml"/><Relationship Id="rId1" Type="http://schemas.openxmlformats.org/officeDocument/2006/relationships/tags" Target="../tags/tag12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7.xml"/><Relationship Id="rId1" Type="http://schemas.openxmlformats.org/officeDocument/2006/relationships/tags" Target="../tags/tag124.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5.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7.xml"/><Relationship Id="rId1" Type="http://schemas.openxmlformats.org/officeDocument/2006/relationships/tags" Target="../tags/tag126.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8.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7.xml"/><Relationship Id="rId1" Type="http://schemas.openxmlformats.org/officeDocument/2006/relationships/tags" Target="../tags/tag127.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7.xml"/><Relationship Id="rId1" Type="http://schemas.openxmlformats.org/officeDocument/2006/relationships/tags" Target="../tags/tag128.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7.xml"/><Relationship Id="rId1" Type="http://schemas.openxmlformats.org/officeDocument/2006/relationships/tags" Target="../tags/tag129.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7.xml"/><Relationship Id="rId1" Type="http://schemas.openxmlformats.org/officeDocument/2006/relationships/tags" Target="../tags/tag130.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7.xml"/><Relationship Id="rId1" Type="http://schemas.openxmlformats.org/officeDocument/2006/relationships/tags" Target="../tags/tag13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7.xml"/><Relationship Id="rId1" Type="http://schemas.openxmlformats.org/officeDocument/2006/relationships/tags" Target="../tags/tag13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7.xml"/><Relationship Id="rId1" Type="http://schemas.openxmlformats.org/officeDocument/2006/relationships/tags" Target="../tags/tag133.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4.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6.xml"/><Relationship Id="rId1" Type="http://schemas.openxmlformats.org/officeDocument/2006/relationships/tags" Target="../tags/tag135.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9.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8.xml"/></Relationships>
</file>

<file path=ppt/slides/_rels/slide31.xml.rels><?xml version="1.0" encoding="UTF-8" standalone="yes"?>
<Relationships xmlns="http://schemas.openxmlformats.org/package/2006/relationships"><Relationship Id="rId3" Type="http://schemas.openxmlformats.org/officeDocument/2006/relationships/hyperlink" Target="https://www.kaggle.com/c/challenges-in-representation-learning-facial-expression-recognition-ch%20allenge/data" TargetMode="External"/><Relationship Id="rId2" Type="http://schemas.openxmlformats.org/officeDocument/2006/relationships/slideLayout" Target="../slideLayouts/slideLayout2.xml"/><Relationship Id="rId1" Type="http://schemas.openxmlformats.org/officeDocument/2006/relationships/tags" Target="../tags/tag139.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140.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141.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142.xml"/></Relationships>
</file>

<file path=ppt/slides/_rels/slide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2.xml"/><Relationship Id="rId1" Type="http://schemas.openxmlformats.org/officeDocument/2006/relationships/tags" Target="../tags/tag143.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2.xml"/><Relationship Id="rId1" Type="http://schemas.openxmlformats.org/officeDocument/2006/relationships/tags" Target="../tags/tag144.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145.xml"/></Relationships>
</file>

<file path=ppt/slides/_rels/slide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Layout" Target="../slideLayouts/slideLayout2.xml"/><Relationship Id="rId1" Type="http://schemas.openxmlformats.org/officeDocument/2006/relationships/tags" Target="../tags/tag146.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147.xml"/><Relationship Id="rId4" Type="http://schemas.openxmlformats.org/officeDocument/2006/relationships/image" Target="../media/image29.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110.xml"/></Relationships>
</file>

<file path=ppt/slides/_rels/slide4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Layout" Target="../slideLayouts/slideLayout2.xml"/><Relationship Id="rId1" Type="http://schemas.openxmlformats.org/officeDocument/2006/relationships/tags" Target="../tags/tag148.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9.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150.xml"/><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slideLayout" Target="../slideLayouts/slideLayout2.xml"/><Relationship Id="rId1" Type="http://schemas.openxmlformats.org/officeDocument/2006/relationships/tags" Target="../tags/tag151.xml"/><Relationship Id="rId5" Type="http://schemas.openxmlformats.org/officeDocument/2006/relationships/image" Target="../media/image35.png"/><Relationship Id="rId4" Type="http://schemas.openxmlformats.org/officeDocument/2006/relationships/image" Target="../media/image34.jpeg"/></Relationships>
</file>

<file path=ppt/slides/_rels/slide4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slideLayout" Target="../slideLayouts/slideLayout2.xml"/><Relationship Id="rId1" Type="http://schemas.openxmlformats.org/officeDocument/2006/relationships/tags" Target="../tags/tag15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3.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7.xml"/><Relationship Id="rId1" Type="http://schemas.openxmlformats.org/officeDocument/2006/relationships/tags" Target="../tags/tag154.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7.xml"/><Relationship Id="rId1" Type="http://schemas.openxmlformats.org/officeDocument/2006/relationships/tags" Target="../tags/tag155.xml"/><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7.xml"/><Relationship Id="rId1" Type="http://schemas.openxmlformats.org/officeDocument/2006/relationships/tags" Target="../tags/tag156.xm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amineHorseman/facial-expression-recognition-using-cnn" TargetMode="External"/><Relationship Id="rId2" Type="http://schemas.openxmlformats.org/officeDocument/2006/relationships/slideLayout" Target="../slideLayouts/slideLayout2.xml"/><Relationship Id="rId1" Type="http://schemas.openxmlformats.org/officeDocument/2006/relationships/tags" Target="../tags/tag157.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1.xml"/></Relationships>
</file>

<file path=ppt/slides/_rels/slide5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slideLayout" Target="../slideLayouts/slideLayout2.xml"/><Relationship Id="rId1" Type="http://schemas.openxmlformats.org/officeDocument/2006/relationships/tags" Target="../tags/tag158.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ags" Target="../tags/tag159.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ags" Target="../tags/tag160.xml"/></Relationships>
</file>

<file path=ppt/slides/_rels/slide5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slideLayout" Target="../slideLayouts/slideLayout2.xml"/><Relationship Id="rId1" Type="http://schemas.openxmlformats.org/officeDocument/2006/relationships/tags" Target="../tags/tag161.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tags" Target="../tags/tag162.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tags" Target="../tags/tag163.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tags" Target="../tags/tag164.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tags" Target="../tags/tag165.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tags" Target="../tags/tag166.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2.xml"/><Relationship Id="rId1" Type="http://schemas.openxmlformats.org/officeDocument/2006/relationships/tags" Target="../tags/tag167.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2.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tags" Target="../tags/tag168.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tags" Target="../tags/tag169.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tags" Target="../tags/tag170.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2.xml"/><Relationship Id="rId1" Type="http://schemas.openxmlformats.org/officeDocument/2006/relationships/tags" Target="../tags/tag171.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2.xml"/><Relationship Id="rId1" Type="http://schemas.openxmlformats.org/officeDocument/2006/relationships/tags" Target="../tags/tag172.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3.xml"/></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2.xml"/><Relationship Id="rId1" Type="http://schemas.openxmlformats.org/officeDocument/2006/relationships/tags" Target="../tags/tag174.xml"/></Relationships>
</file>

<file path=ppt/slides/_rels/slide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2.xml"/><Relationship Id="rId1" Type="http://schemas.openxmlformats.org/officeDocument/2006/relationships/tags" Target="../tags/tag175.xml"/></Relationships>
</file>

<file path=ppt/slides/_rels/slide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2.xml"/><Relationship Id="rId1" Type="http://schemas.openxmlformats.org/officeDocument/2006/relationships/tags" Target="../tags/tag176.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tags" Target="../tags/tag17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14.xml"/><Relationship Id="rId1" Type="http://schemas.openxmlformats.org/officeDocument/2006/relationships/tags" Target="../tags/tag113.xml"/></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2.xml"/><Relationship Id="rId1" Type="http://schemas.openxmlformats.org/officeDocument/2006/relationships/tags" Target="../tags/tag178.xml"/></Relationships>
</file>

<file path=ppt/slides/_rels/slide7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2.xml"/><Relationship Id="rId1" Type="http://schemas.openxmlformats.org/officeDocument/2006/relationships/tags" Target="../tags/tag179.xml"/><Relationship Id="rId4" Type="http://schemas.openxmlformats.org/officeDocument/2006/relationships/image" Target="../media/image64.png"/></Relationships>
</file>

<file path=ppt/slides/_rels/slide7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2.xml"/><Relationship Id="rId1" Type="http://schemas.openxmlformats.org/officeDocument/2006/relationships/tags" Target="../tags/tag180.xml"/></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2.xml"/><Relationship Id="rId1" Type="http://schemas.openxmlformats.org/officeDocument/2006/relationships/tags" Target="../tags/tag181.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83.xml"/><Relationship Id="rId1" Type="http://schemas.openxmlformats.org/officeDocument/2006/relationships/tags" Target="../tags/tag182.xml"/></Relationships>
</file>

<file path=ppt/slides/_rels/slide75.xml.rels><?xml version="1.0" encoding="UTF-8" standalone="yes"?>
<Relationships xmlns="http://schemas.openxmlformats.org/package/2006/relationships"><Relationship Id="rId8" Type="http://schemas.openxmlformats.org/officeDocument/2006/relationships/hyperlink" Target="https://download.csdn.net/download/HXBest/64847238" TargetMode="External"/><Relationship Id="rId3" Type="http://schemas.openxmlformats.org/officeDocument/2006/relationships/image" Target="../media/image67.png"/><Relationship Id="rId7" Type="http://schemas.openxmlformats.org/officeDocument/2006/relationships/hyperlink" Target="https://gitee.com/hexiang_home/Facial-Expression-Recognition" TargetMode="External"/><Relationship Id="rId2" Type="http://schemas.openxmlformats.org/officeDocument/2006/relationships/slideLayout" Target="../slideLayouts/slideLayout2.xml"/><Relationship Id="rId1" Type="http://schemas.openxmlformats.org/officeDocument/2006/relationships/tags" Target="../tags/tag184.xml"/><Relationship Id="rId6" Type="http://schemas.openxmlformats.org/officeDocument/2006/relationships/hyperlink" Target="https://github.com/He-Xiang-best/Facial-Expression-Recognition" TargetMode="External"/><Relationship Id="rId5" Type="http://schemas.openxmlformats.org/officeDocument/2006/relationships/hyperlink" Target="https://www.cnblogs.com/He-Xiang-best/p/15690252.html" TargetMode="External"/><Relationship Id="rId4" Type="http://schemas.openxmlformats.org/officeDocument/2006/relationships/image" Target="../media/image68.png"/><Relationship Id="rId9" Type="http://schemas.openxmlformats.org/officeDocument/2006/relationships/hyperlink" Target="https://download.csdn.net/download/HXBest/64955910"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slideLayout" Target="../slideLayouts/slideLayout2.xml"/><Relationship Id="rId1" Type="http://schemas.openxmlformats.org/officeDocument/2006/relationships/tags" Target="../tags/tag185.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5.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1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707640" y="1578243"/>
            <a:ext cx="8621395" cy="3481705"/>
          </a:xfrm>
        </p:spPr>
        <p:txBody>
          <a:bodyPr>
            <a:noAutofit/>
          </a:bodyPr>
          <a:lstStyle/>
          <a:p>
            <a:pPr algn="ctr"/>
            <a:r>
              <a:rPr lang="zh-CN" altLang="zh-CN" sz="5400" dirty="0"/>
              <a:t>基于卷积神经网络</a:t>
            </a:r>
            <a:br>
              <a:rPr lang="zh-CN" altLang="zh-CN" sz="5400" dirty="0"/>
            </a:br>
            <a:r>
              <a:rPr lang="zh-CN" altLang="zh-CN" sz="5400" dirty="0"/>
              <a:t>实现的</a:t>
            </a:r>
            <a:br>
              <a:rPr lang="zh-CN" altLang="zh-CN" sz="5400" dirty="0"/>
            </a:br>
            <a:r>
              <a:rPr lang="zh-CN" altLang="en-US" sz="5400" dirty="0"/>
              <a:t>人脸</a:t>
            </a:r>
            <a:r>
              <a:rPr lang="zh-CN" altLang="zh-CN" sz="5400" dirty="0"/>
              <a:t>面部表情识别</a:t>
            </a:r>
          </a:p>
        </p:txBody>
      </p:sp>
      <p:sp>
        <p:nvSpPr>
          <p:cNvPr id="3" name="文本框 2">
            <a:extLst>
              <a:ext uri="{FF2B5EF4-FFF2-40B4-BE49-F238E27FC236}">
                <a16:creationId xmlns:a16="http://schemas.microsoft.com/office/drawing/2014/main" id="{75D2E35F-5B66-4DA3-9860-D93D3C9C2749}"/>
              </a:ext>
            </a:extLst>
          </p:cNvPr>
          <p:cNvSpPr txBox="1"/>
          <p:nvPr/>
        </p:nvSpPr>
        <p:spPr>
          <a:xfrm>
            <a:off x="1039851" y="5212645"/>
            <a:ext cx="6032421" cy="461665"/>
          </a:xfrm>
          <a:prstGeom prst="rect">
            <a:avLst/>
          </a:prstGeom>
          <a:noFill/>
        </p:spPr>
        <p:txBody>
          <a:bodyPr wrap="none" rtlCol="0">
            <a:spAutoFit/>
          </a:bodyPr>
          <a:lstStyle/>
          <a:p>
            <a:r>
              <a:rPr lang="zh-CN" altLang="en-US" sz="2400" dirty="0">
                <a:latin typeface="华文楷体" panose="02010600040101010101" pitchFamily="2" charset="-122"/>
                <a:ea typeface="华文楷体" panose="02010600040101010101" pitchFamily="2" charset="-122"/>
              </a:rPr>
              <a:t>小组成员：何翔、刘淑茵、陈凯亮、李珀俊</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2.2 基于 CNN 的人脸面部表情识别算法</a:t>
            </a:r>
          </a:p>
        </p:txBody>
      </p:sp>
      <p:sp>
        <p:nvSpPr>
          <p:cNvPr id="3" name="内容占位符 2"/>
          <p:cNvSpPr>
            <a:spLocks noGrp="1"/>
          </p:cNvSpPr>
          <p:nvPr>
            <p:ph idx="1"/>
          </p:nvPr>
        </p:nvSpPr>
        <p:spPr>
          <a:xfrm>
            <a:off x="623570" y="982980"/>
            <a:ext cx="10944225" cy="1585595"/>
          </a:xfrm>
        </p:spPr>
        <p:txBody>
          <a:bodyPr/>
          <a:lstStyle/>
          <a:p>
            <a:pPr marL="0" indent="0">
              <a:buNone/>
            </a:pPr>
            <a:r>
              <a:rPr lang="en-US" altLang="zh-CN"/>
              <a:t>      </a:t>
            </a:r>
            <a:r>
              <a:rPr lang="zh-CN" altLang="en-US"/>
              <a:t>一种前馈神经网络，它包括卷积计算并具有较深的结构。神经网络由很多相互联系的神经元组成，并且可以在不同的神经元之间通过调整传递彼此之间联系的权重系数 x 来增强或抑制信号。标准卷积神经网络通常由</a:t>
            </a:r>
            <a:r>
              <a:rPr lang="zh-CN" altLang="en-US" b="1">
                <a:solidFill>
                  <a:srgbClr val="FF0000"/>
                </a:solidFill>
              </a:rPr>
              <a:t>输入层</a:t>
            </a:r>
            <a:r>
              <a:rPr lang="zh-CN" altLang="en-US"/>
              <a:t>、</a:t>
            </a:r>
            <a:r>
              <a:rPr lang="zh-CN" altLang="en-US" b="1">
                <a:solidFill>
                  <a:srgbClr val="FF0000"/>
                </a:solidFill>
              </a:rPr>
              <a:t>卷积层</a:t>
            </a:r>
            <a:r>
              <a:rPr lang="zh-CN" altLang="en-US"/>
              <a:t>、</a:t>
            </a:r>
            <a:r>
              <a:rPr lang="zh-CN" altLang="en-US" b="1">
                <a:solidFill>
                  <a:srgbClr val="FF0000"/>
                </a:solidFill>
              </a:rPr>
              <a:t>池化层</a:t>
            </a:r>
            <a:r>
              <a:rPr lang="zh-CN" altLang="en-US"/>
              <a:t>、</a:t>
            </a:r>
            <a:r>
              <a:rPr lang="zh-CN" altLang="en-US" b="1">
                <a:solidFill>
                  <a:srgbClr val="FF0000"/>
                </a:solidFill>
              </a:rPr>
              <a:t>全连接层</a:t>
            </a:r>
            <a:r>
              <a:rPr lang="zh-CN" altLang="en-US"/>
              <a:t>和</a:t>
            </a:r>
            <a:r>
              <a:rPr lang="zh-CN" altLang="en-US" b="1">
                <a:solidFill>
                  <a:srgbClr val="FF0000"/>
                </a:solidFill>
              </a:rPr>
              <a:t>输出层</a:t>
            </a:r>
            <a:r>
              <a:rPr lang="zh-CN" altLang="en-US"/>
              <a:t>组成，如下图所示：</a:t>
            </a:r>
          </a:p>
        </p:txBody>
      </p:sp>
      <p:pic>
        <p:nvPicPr>
          <p:cNvPr id="4" name="图片 3"/>
          <p:cNvPicPr>
            <a:picLocks noChangeAspect="1"/>
          </p:cNvPicPr>
          <p:nvPr/>
        </p:nvPicPr>
        <p:blipFill>
          <a:blip r:embed="rId3"/>
          <a:stretch>
            <a:fillRect/>
          </a:stretch>
        </p:blipFill>
        <p:spPr>
          <a:xfrm>
            <a:off x="2996565" y="1985010"/>
            <a:ext cx="5939790" cy="1875155"/>
          </a:xfrm>
          <a:prstGeom prst="rect">
            <a:avLst/>
          </a:prstGeom>
        </p:spPr>
      </p:pic>
      <p:sp>
        <p:nvSpPr>
          <p:cNvPr id="5" name="文本框 4"/>
          <p:cNvSpPr txBox="1"/>
          <p:nvPr/>
        </p:nvSpPr>
        <p:spPr>
          <a:xfrm>
            <a:off x="624840" y="3860165"/>
            <a:ext cx="10943590" cy="1322070"/>
          </a:xfrm>
          <a:prstGeom prst="rect">
            <a:avLst/>
          </a:prstGeom>
          <a:noFill/>
        </p:spPr>
        <p:txBody>
          <a:bodyPr wrap="square" rtlCol="0" anchor="t">
            <a:spAutoFit/>
          </a:bodyPr>
          <a:lstStyle/>
          <a:p>
            <a:r>
              <a:rPr lang="en-US" altLang="zh-CN" sz="1600"/>
              <a:t>       </a:t>
            </a:r>
            <a:r>
              <a:rPr lang="zh-CN" altLang="en-US" sz="1600"/>
              <a:t>上图中第一层为输入层，大小为 28×28，然后通过 20×24×24 的卷积层，得到的结果再输入池化层中，最后再通过图中第四层既全连接层，直到最后输出。</a:t>
            </a:r>
            <a:r>
              <a:rPr lang="zh-CN" altLang="en-US" sz="1600">
                <a:sym typeface="+mn-ea"/>
              </a:rPr>
              <a:t>下图为CNN常见的网络模型。其中包括 4 个卷积层，3 个池化层，池化层的大小为 3×3，最终再通过两个全连接层到达输出层。网络模型中的输入层一般是一个矩阵，卷积层，池化层和全连接层可以当作隐藏层，这些层通常具有不同的计算方法，需要学习权重以找到最佳值。</a:t>
            </a:r>
            <a:endParaRPr lang="zh-CN" altLang="en-US" sz="1600"/>
          </a:p>
          <a:p>
            <a:endParaRPr lang="zh-CN" altLang="en-US" sz="1600"/>
          </a:p>
        </p:txBody>
      </p:sp>
      <p:pic>
        <p:nvPicPr>
          <p:cNvPr id="8" name="图片 7"/>
          <p:cNvPicPr>
            <a:picLocks noChangeAspect="1"/>
          </p:cNvPicPr>
          <p:nvPr/>
        </p:nvPicPr>
        <p:blipFill>
          <a:blip r:embed="rId4"/>
          <a:srcRect t="4992" b="6674"/>
          <a:stretch>
            <a:fillRect/>
          </a:stretch>
        </p:blipFill>
        <p:spPr>
          <a:xfrm>
            <a:off x="1606550" y="4933950"/>
            <a:ext cx="8977630" cy="1033780"/>
          </a:xfrm>
          <a:prstGeom prst="rect">
            <a:avLst/>
          </a:prstGeom>
        </p:spPr>
      </p:pic>
      <p:sp>
        <p:nvSpPr>
          <p:cNvPr id="9" name="文本框 8"/>
          <p:cNvSpPr txBox="1"/>
          <p:nvPr/>
        </p:nvSpPr>
        <p:spPr>
          <a:xfrm>
            <a:off x="1214755" y="6044565"/>
            <a:ext cx="9761220" cy="583565"/>
          </a:xfrm>
          <a:prstGeom prst="rect">
            <a:avLst/>
          </a:prstGeom>
          <a:noFill/>
        </p:spPr>
        <p:txBody>
          <a:bodyPr wrap="square" rtlCol="0" anchor="t">
            <a:spAutoFit/>
          </a:bodyPr>
          <a:lstStyle/>
          <a:p>
            <a:r>
              <a:rPr lang="zh-CN" altLang="en-US" sz="1600">
                <a:sym typeface="+mn-ea"/>
              </a:rPr>
              <a:t>从上述中可知，标准卷积神经网络除了输入和输出外，还主要具有三种类型：</a:t>
            </a:r>
            <a:r>
              <a:rPr lang="zh-CN" altLang="en-US" sz="1600" b="1">
                <a:sym typeface="+mn-ea"/>
                <a:hlinkClick r:id="rId5" action="ppaction://hlinksldjump"/>
              </a:rPr>
              <a:t>池化层</a:t>
            </a:r>
            <a:r>
              <a:rPr lang="zh-CN" altLang="en-US" sz="1600">
                <a:sym typeface="+mn-ea"/>
              </a:rPr>
              <a:t>，</a:t>
            </a:r>
            <a:r>
              <a:rPr lang="zh-CN" altLang="en-US" sz="1600" b="1">
                <a:sym typeface="+mn-ea"/>
                <a:hlinkClick r:id="" action="ppaction://hlinkshowjump?jump=nextslide"/>
              </a:rPr>
              <a:t>卷积层</a:t>
            </a:r>
            <a:r>
              <a:rPr lang="zh-CN" altLang="en-US" sz="1600">
                <a:sym typeface="+mn-ea"/>
              </a:rPr>
              <a:t>和</a:t>
            </a:r>
            <a:r>
              <a:rPr lang="zh-CN" altLang="en-US" sz="1600" b="1">
                <a:sym typeface="+mn-ea"/>
                <a:hlinkClick r:id="rId6" action="ppaction://hlinksldjump"/>
              </a:rPr>
              <a:t>全连接层</a:t>
            </a:r>
            <a:r>
              <a:rPr lang="zh-CN" altLang="en-US" sz="1600">
                <a:sym typeface="+mn-ea"/>
              </a:rPr>
              <a:t>。这三个层次是卷积神经网络的核心部分。</a:t>
            </a:r>
            <a:r>
              <a:rPr lang="en-US" altLang="zh-CN" sz="1600">
                <a:sym typeface="+mn-ea"/>
              </a:rPr>
              <a:t>`</a:t>
            </a:r>
          </a:p>
        </p:txBody>
      </p:sp>
      <p:sp>
        <p:nvSpPr>
          <p:cNvPr id="10" name="右箭头 9">
            <a:hlinkClick r:id="rId7" action="ppaction://hlinksldjump"/>
          </p:cNvPr>
          <p:cNvSpPr/>
          <p:nvPr/>
        </p:nvSpPr>
        <p:spPr>
          <a:xfrm>
            <a:off x="10975975" y="5967730"/>
            <a:ext cx="419100" cy="414655"/>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solidFill>
                <a:schemeClr val="tx1"/>
              </a:solidFill>
            </a:endParaRP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83590" y="1085850"/>
            <a:ext cx="10625455" cy="368300"/>
          </a:xfrm>
          <a:prstGeom prst="rect">
            <a:avLst/>
          </a:prstGeom>
          <a:noFill/>
        </p:spPr>
        <p:txBody>
          <a:bodyPr wrap="square" rtlCol="0" anchor="t">
            <a:spAutoFit/>
          </a:bodyPr>
          <a:lstStyle/>
          <a:p>
            <a:r>
              <a:rPr lang="en-US" altLang="zh-CN">
                <a:sym typeface="+mn-ea"/>
              </a:rPr>
              <a:t>       </a:t>
            </a:r>
            <a:endParaRPr lang="zh-CN" altLang="en-US"/>
          </a:p>
        </p:txBody>
      </p:sp>
      <p:sp>
        <p:nvSpPr>
          <p:cNvPr id="5" name="文本框 4"/>
          <p:cNvSpPr txBox="1"/>
          <p:nvPr/>
        </p:nvSpPr>
        <p:spPr>
          <a:xfrm>
            <a:off x="783590" y="290195"/>
            <a:ext cx="2540000" cy="521970"/>
          </a:xfrm>
          <a:prstGeom prst="rect">
            <a:avLst/>
          </a:prstGeom>
          <a:noFill/>
        </p:spPr>
        <p:txBody>
          <a:bodyPr wrap="square" rtlCol="0" anchor="t">
            <a:spAutoFit/>
          </a:bodyPr>
          <a:lstStyle/>
          <a:p>
            <a:r>
              <a:rPr lang="zh-CN" altLang="en-US" sz="2800" b="1"/>
              <a:t>2.2.1 卷积层</a:t>
            </a:r>
          </a:p>
        </p:txBody>
      </p:sp>
      <p:sp>
        <p:nvSpPr>
          <p:cNvPr id="7" name="文本框 6"/>
          <p:cNvSpPr txBox="1"/>
          <p:nvPr/>
        </p:nvSpPr>
        <p:spPr>
          <a:xfrm>
            <a:off x="783590" y="964565"/>
            <a:ext cx="10841355" cy="1198880"/>
          </a:xfrm>
          <a:prstGeom prst="rect">
            <a:avLst/>
          </a:prstGeom>
          <a:noFill/>
        </p:spPr>
        <p:txBody>
          <a:bodyPr wrap="square" rtlCol="0" anchor="t">
            <a:spAutoFit/>
          </a:bodyPr>
          <a:lstStyle/>
          <a:p>
            <a:r>
              <a:rPr lang="en-US" altLang="zh-CN"/>
              <a:t>       </a:t>
            </a:r>
            <a:r>
              <a:rPr lang="zh-CN" altLang="en-US"/>
              <a:t>卷积层是卷积神经网络的</a:t>
            </a:r>
            <a:r>
              <a:rPr lang="zh-CN" altLang="en-US" b="1">
                <a:solidFill>
                  <a:srgbClr val="FF0000"/>
                </a:solidFill>
              </a:rPr>
              <a:t>第一层</a:t>
            </a:r>
            <a:r>
              <a:rPr lang="zh-CN" altLang="en-US"/>
              <a:t>，由几个卷积单元组成。每个卷积单元的参数可以通过</a:t>
            </a:r>
            <a:r>
              <a:rPr lang="zh-CN" altLang="en-US" b="1">
                <a:solidFill>
                  <a:srgbClr val="FF0000"/>
                </a:solidFill>
              </a:rPr>
              <a:t>反向传播算法</a:t>
            </a:r>
            <a:r>
              <a:rPr lang="zh-CN" altLang="en-US"/>
              <a:t>进行优化，其目的是提取输入的各种特征，但是卷积层的第一层只能提取</a:t>
            </a:r>
            <a:r>
              <a:rPr lang="zh-CN" altLang="en-US" b="1">
                <a:solidFill>
                  <a:srgbClr val="FF0000"/>
                </a:solidFill>
              </a:rPr>
              <a:t>低级特征</a:t>
            </a:r>
            <a:r>
              <a:rPr lang="zh-CN" altLang="en-US"/>
              <a:t>，例如边、线和角。更多层的可以提取更高级的特征，利用卷积层对人脸面部图像进行特征提取。一般卷积层结构如下图所示，卷积层可以包含多个卷积面，并且每个卷积面都与一个卷积核相关联。</a:t>
            </a:r>
          </a:p>
        </p:txBody>
      </p:sp>
      <p:pic>
        <p:nvPicPr>
          <p:cNvPr id="8" name="图片 7"/>
          <p:cNvPicPr>
            <a:picLocks noChangeAspect="1"/>
          </p:cNvPicPr>
          <p:nvPr/>
        </p:nvPicPr>
        <p:blipFill>
          <a:blip r:embed="rId3"/>
          <a:stretch>
            <a:fillRect/>
          </a:stretch>
        </p:blipFill>
        <p:spPr>
          <a:xfrm>
            <a:off x="1783080" y="2315845"/>
            <a:ext cx="8764905" cy="3416300"/>
          </a:xfrm>
          <a:prstGeom prst="rect">
            <a:avLst/>
          </a:prstGeom>
        </p:spPr>
      </p:pic>
      <p:sp>
        <p:nvSpPr>
          <p:cNvPr id="9" name="文本框 8"/>
          <p:cNvSpPr txBox="1"/>
          <p:nvPr/>
        </p:nvSpPr>
        <p:spPr>
          <a:xfrm>
            <a:off x="783590" y="5838190"/>
            <a:ext cx="10625455" cy="645160"/>
          </a:xfrm>
          <a:prstGeom prst="rect">
            <a:avLst/>
          </a:prstGeom>
          <a:noFill/>
        </p:spPr>
        <p:txBody>
          <a:bodyPr wrap="square" rtlCol="0" anchor="t">
            <a:spAutoFit/>
          </a:bodyPr>
          <a:lstStyle/>
          <a:p>
            <a:r>
              <a:rPr lang="en-US" altLang="zh-CN"/>
              <a:t>       </a:t>
            </a:r>
            <a:r>
              <a:rPr lang="zh-CN" altLang="en-US"/>
              <a:t>由上图可知，每次执行卷积层计算时，都会生成与之相关的多个权重参数，这些</a:t>
            </a:r>
            <a:r>
              <a:rPr lang="zh-CN" altLang="en-US" b="1">
                <a:solidFill>
                  <a:srgbClr val="FF0000"/>
                </a:solidFill>
              </a:rPr>
              <a:t>权重参数的数量</a:t>
            </a:r>
            <a:r>
              <a:rPr lang="zh-CN" altLang="en-US"/>
              <a:t>与</a:t>
            </a:r>
            <a:r>
              <a:rPr lang="zh-CN" altLang="en-US" b="1">
                <a:solidFill>
                  <a:srgbClr val="FF0000"/>
                </a:solidFill>
              </a:rPr>
              <a:t>卷积层的数量</a:t>
            </a:r>
            <a:r>
              <a:rPr lang="zh-CN" altLang="en-US"/>
              <a:t>相关，即与卷积层所用的函数有直接的关系。</a:t>
            </a:r>
          </a:p>
        </p:txBody>
      </p:sp>
      <p:sp>
        <p:nvSpPr>
          <p:cNvPr id="12" name="左箭头 11">
            <a:hlinkClick r:id="rId4" action="ppaction://hlinksldjump"/>
          </p:cNvPr>
          <p:cNvSpPr/>
          <p:nvPr/>
        </p:nvSpPr>
        <p:spPr>
          <a:xfrm>
            <a:off x="10989945" y="5317490"/>
            <a:ext cx="419100" cy="414655"/>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solidFill>
            </a:endParaRP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2.2.2 池化层</a:t>
            </a:r>
          </a:p>
        </p:txBody>
      </p:sp>
      <p:sp>
        <p:nvSpPr>
          <p:cNvPr id="3" name="内容占位符 2"/>
          <p:cNvSpPr>
            <a:spLocks noGrp="1"/>
          </p:cNvSpPr>
          <p:nvPr>
            <p:ph idx="1"/>
          </p:nvPr>
        </p:nvSpPr>
        <p:spPr>
          <a:xfrm>
            <a:off x="624205" y="993140"/>
            <a:ext cx="10456545" cy="2047875"/>
          </a:xfrm>
        </p:spPr>
        <p:txBody>
          <a:bodyPr/>
          <a:lstStyle/>
          <a:p>
            <a:pPr marL="0" indent="0">
              <a:buNone/>
            </a:pPr>
            <a:r>
              <a:rPr lang="en-US" altLang="zh-CN"/>
              <a:t>      </a:t>
            </a:r>
            <a:r>
              <a:rPr lang="zh-CN" altLang="en-US"/>
              <a:t>在卷积神经网络中第二个隐藏层便是池化层，在卷积神经网络中，池化层通常会在卷积层之间，由此对于缩小参数矩阵的尺寸有很大帮助，也可以大幅减少全连接层中的参数数量。此外池化层在加快计算速度和防止过拟合方面也有很大的作用。在识别图像的过程中，有时会遇到较大的图像，此时希望减少训练参数的数量，这时需要引入池化层。池化的唯一目的是减小图像空间的大小。常用的有 mean_x0002_pooling 和max-pooling。mean-pooling 即对一小块区域取平均值，假设 pooling 窗的大小是 2×2，那么就是在前面卷积层的输出的不重叠地进行 2×2 的取平均值降采样，就得到 mean-pooling 的值。不重叠的 4 个 2×2 区域分别 mean-pooling 如下图所示。</a:t>
            </a:r>
          </a:p>
        </p:txBody>
      </p:sp>
      <p:pic>
        <p:nvPicPr>
          <p:cNvPr id="4" name="图片 3"/>
          <p:cNvPicPr>
            <a:picLocks noChangeAspect="1"/>
          </p:cNvPicPr>
          <p:nvPr/>
        </p:nvPicPr>
        <p:blipFill>
          <a:blip r:embed="rId3"/>
          <a:stretch>
            <a:fillRect/>
          </a:stretch>
        </p:blipFill>
        <p:spPr>
          <a:xfrm>
            <a:off x="1861820" y="3314700"/>
            <a:ext cx="8467725" cy="3027680"/>
          </a:xfrm>
          <a:prstGeom prst="rect">
            <a:avLst/>
          </a:prstGeom>
        </p:spPr>
      </p:pic>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3110">
                <a:sym typeface="+mn-ea"/>
              </a:rPr>
              <a:t>2.2.2 池化层</a:t>
            </a:r>
            <a:br>
              <a:rPr lang="zh-CN" altLang="en-US"/>
            </a:br>
            <a:endParaRPr lang="zh-CN" altLang="en-US"/>
          </a:p>
        </p:txBody>
      </p:sp>
      <p:sp>
        <p:nvSpPr>
          <p:cNvPr id="3" name="内容占位符 2"/>
          <p:cNvSpPr>
            <a:spLocks noGrp="1"/>
          </p:cNvSpPr>
          <p:nvPr>
            <p:ph idx="1"/>
          </p:nvPr>
        </p:nvSpPr>
        <p:spPr/>
        <p:txBody>
          <a:bodyPr/>
          <a:lstStyle/>
          <a:p>
            <a:r>
              <a:rPr lang="zh-CN" altLang="en-US"/>
              <a:t>max-pooling 即对一小块区域取最大值，假设 pooling 的窗大小是 2×2，就是在前面卷积层的输出的不重叠地进行 2×2 的取最大值降采样，就得到 max-pooling 的值。不重叠的 4 个 2×2 区域分别max_x0002_pooling 如下图所示：</a:t>
            </a:r>
          </a:p>
        </p:txBody>
      </p:sp>
      <p:sp>
        <p:nvSpPr>
          <p:cNvPr id="4" name="左箭头 3">
            <a:hlinkClick r:id="rId3" action="ppaction://hlinksldjump"/>
          </p:cNvPr>
          <p:cNvSpPr/>
          <p:nvPr/>
        </p:nvSpPr>
        <p:spPr>
          <a:xfrm>
            <a:off x="10989945" y="5317490"/>
            <a:ext cx="419100" cy="414655"/>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solidFill>
            </a:endParaRPr>
          </a:p>
        </p:txBody>
      </p:sp>
      <p:pic>
        <p:nvPicPr>
          <p:cNvPr id="5" name="图片 4"/>
          <p:cNvPicPr>
            <a:picLocks noChangeAspect="1"/>
          </p:cNvPicPr>
          <p:nvPr/>
        </p:nvPicPr>
        <p:blipFill>
          <a:blip r:embed="rId4"/>
          <a:stretch>
            <a:fillRect/>
          </a:stretch>
        </p:blipFill>
        <p:spPr>
          <a:xfrm>
            <a:off x="2136140" y="2695575"/>
            <a:ext cx="7920990" cy="2914015"/>
          </a:xfrm>
          <a:prstGeom prst="rect">
            <a:avLst/>
          </a:prstGeom>
        </p:spPr>
      </p:pic>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64870" y="453390"/>
            <a:ext cx="2540000" cy="521970"/>
          </a:xfrm>
          <a:prstGeom prst="rect">
            <a:avLst/>
          </a:prstGeom>
          <a:noFill/>
        </p:spPr>
        <p:txBody>
          <a:bodyPr wrap="square" rtlCol="0" anchor="t">
            <a:spAutoFit/>
          </a:bodyPr>
          <a:lstStyle/>
          <a:p>
            <a:r>
              <a:rPr lang="zh-CN" altLang="en-US" sz="2800" b="1"/>
              <a:t>2.2.3 全连接层</a:t>
            </a:r>
          </a:p>
        </p:txBody>
      </p:sp>
      <p:sp>
        <p:nvSpPr>
          <p:cNvPr id="3" name="文本框 2"/>
          <p:cNvSpPr txBox="1"/>
          <p:nvPr/>
        </p:nvSpPr>
        <p:spPr>
          <a:xfrm>
            <a:off x="864870" y="1167130"/>
            <a:ext cx="10543540" cy="1198880"/>
          </a:xfrm>
          <a:prstGeom prst="rect">
            <a:avLst/>
          </a:prstGeom>
          <a:noFill/>
        </p:spPr>
        <p:txBody>
          <a:bodyPr wrap="square" rtlCol="0" anchor="t">
            <a:spAutoFit/>
          </a:bodyPr>
          <a:lstStyle/>
          <a:p>
            <a:r>
              <a:rPr lang="en-US" altLang="zh-CN"/>
              <a:t>       </a:t>
            </a:r>
            <a:r>
              <a:rPr lang="zh-CN" altLang="en-US"/>
              <a:t>卷积神经网络中的</a:t>
            </a:r>
            <a:r>
              <a:rPr lang="zh-CN" altLang="en-US" b="1">
                <a:solidFill>
                  <a:srgbClr val="FF0000"/>
                </a:solidFill>
              </a:rPr>
              <a:t>最后一个隐藏层</a:t>
            </a:r>
            <a:r>
              <a:rPr lang="zh-CN" altLang="en-US"/>
              <a:t>是全连接层。该层的角色与之前的隐藏层完全不同。卷积层和池化层的功能均用于面部图像的特征提取，而全连接层的主要功能就是对图像的</a:t>
            </a:r>
            <a:r>
              <a:rPr lang="zh-CN" altLang="en-US" b="1">
                <a:solidFill>
                  <a:srgbClr val="FF0000"/>
                </a:solidFill>
              </a:rPr>
              <a:t>特征矩阵进行分类</a:t>
            </a:r>
            <a:r>
              <a:rPr lang="zh-CN" altLang="en-US"/>
              <a:t>。根据不同的状况，它可以是一层或多层。通过该层的图片可以高度浓缩为一个数。由此全连接层的输出就是</a:t>
            </a:r>
            <a:r>
              <a:rPr lang="zh-CN" altLang="en-US" b="1">
                <a:solidFill>
                  <a:srgbClr val="FF0000"/>
                </a:solidFill>
              </a:rPr>
              <a:t>高度提纯</a:t>
            </a:r>
            <a:r>
              <a:rPr lang="zh-CN" altLang="en-US"/>
              <a:t>的特征了，便于移交给最后的分类器或者回归。</a:t>
            </a:r>
          </a:p>
        </p:txBody>
      </p:sp>
      <p:sp>
        <p:nvSpPr>
          <p:cNvPr id="4" name="文本框 3"/>
          <p:cNvSpPr txBox="1"/>
          <p:nvPr/>
        </p:nvSpPr>
        <p:spPr>
          <a:xfrm>
            <a:off x="864870" y="3106420"/>
            <a:ext cx="10544175" cy="1198880"/>
          </a:xfrm>
          <a:prstGeom prst="rect">
            <a:avLst/>
          </a:prstGeom>
          <a:noFill/>
        </p:spPr>
        <p:txBody>
          <a:bodyPr wrap="square" rtlCol="0" anchor="t">
            <a:spAutoFit/>
          </a:bodyPr>
          <a:lstStyle/>
          <a:p>
            <a:r>
              <a:rPr lang="zh-CN" altLang="en-US"/>
              <a:t>       神经网络通过自学习的方式可以获得</a:t>
            </a:r>
            <a:r>
              <a:rPr lang="zh-CN" altLang="en-US" b="1">
                <a:solidFill>
                  <a:srgbClr val="FF0000"/>
                </a:solidFill>
              </a:rPr>
              <a:t>高度抽象的</a:t>
            </a:r>
            <a:r>
              <a:rPr lang="zh-CN" altLang="en-US"/>
              <a:t>，手工特征无法达到的特征，在计算机视觉领域已经取得了革命性的突破。被广泛的应用于生活中的各方面。而要想让神经网络智能化，必须对它进行训练，在训练过程中一个重要的算法就是反向传播算法。反向传播算法主要是不断调整网络的权重和阈值，以得到最小化网络的平方误差之和，然后可以输出想要的结果。</a:t>
            </a:r>
          </a:p>
        </p:txBody>
      </p:sp>
      <p:sp>
        <p:nvSpPr>
          <p:cNvPr id="5" name="文本框 4"/>
          <p:cNvSpPr txBox="1"/>
          <p:nvPr/>
        </p:nvSpPr>
        <p:spPr>
          <a:xfrm>
            <a:off x="864870" y="2584450"/>
            <a:ext cx="2850515" cy="521970"/>
          </a:xfrm>
          <a:prstGeom prst="rect">
            <a:avLst/>
          </a:prstGeom>
          <a:noFill/>
        </p:spPr>
        <p:txBody>
          <a:bodyPr wrap="none" rtlCol="0" anchor="t">
            <a:spAutoFit/>
          </a:bodyPr>
          <a:lstStyle/>
          <a:p>
            <a:r>
              <a:rPr lang="zh-CN" altLang="en-US" sz="2800" b="1">
                <a:sym typeface="+mn-ea"/>
              </a:rPr>
              <a:t>2.2.4 网络的训练</a:t>
            </a:r>
            <a:endParaRPr lang="zh-CN" altLang="en-US" sz="2800" b="1"/>
          </a:p>
        </p:txBody>
      </p:sp>
      <p:sp>
        <p:nvSpPr>
          <p:cNvPr id="6" name="文本框 5"/>
          <p:cNvSpPr txBox="1"/>
          <p:nvPr/>
        </p:nvSpPr>
        <p:spPr>
          <a:xfrm>
            <a:off x="864870" y="4502785"/>
            <a:ext cx="4572000" cy="521970"/>
          </a:xfrm>
          <a:prstGeom prst="rect">
            <a:avLst/>
          </a:prstGeom>
          <a:noFill/>
        </p:spPr>
        <p:txBody>
          <a:bodyPr wrap="square" rtlCol="0" anchor="t">
            <a:spAutoFit/>
          </a:bodyPr>
          <a:lstStyle/>
          <a:p>
            <a:r>
              <a:rPr lang="zh-CN" altLang="en-US" sz="2800" b="1"/>
              <a:t>2.2.5 CNN模型的算法评价</a:t>
            </a:r>
          </a:p>
        </p:txBody>
      </p:sp>
      <p:sp>
        <p:nvSpPr>
          <p:cNvPr id="7" name="文本框 6"/>
          <p:cNvSpPr txBox="1"/>
          <p:nvPr/>
        </p:nvSpPr>
        <p:spPr>
          <a:xfrm>
            <a:off x="864870" y="5024755"/>
            <a:ext cx="10688955" cy="1198880"/>
          </a:xfrm>
          <a:prstGeom prst="rect">
            <a:avLst/>
          </a:prstGeom>
          <a:noFill/>
        </p:spPr>
        <p:txBody>
          <a:bodyPr wrap="square" rtlCol="0" anchor="t">
            <a:spAutoFit/>
          </a:bodyPr>
          <a:lstStyle/>
          <a:p>
            <a:r>
              <a:rPr lang="en-US" altLang="zh-CN"/>
              <a:t>       </a:t>
            </a:r>
            <a:r>
              <a:rPr lang="zh-CN" altLang="en-US"/>
              <a:t>卷积神经网络由于强大的特征学习能力被应用于面部表情识别中，从而极大地</a:t>
            </a:r>
            <a:r>
              <a:rPr lang="zh-CN" altLang="en-US" b="1">
                <a:solidFill>
                  <a:srgbClr val="FF0000"/>
                </a:solidFill>
              </a:rPr>
              <a:t>提高</a:t>
            </a:r>
            <a:r>
              <a:rPr lang="zh-CN" altLang="en-US"/>
              <a:t>了面部表情特征</a:t>
            </a:r>
            <a:r>
              <a:rPr lang="zh-CN" altLang="en-US" b="1">
                <a:solidFill>
                  <a:srgbClr val="FF0000"/>
                </a:solidFill>
              </a:rPr>
              <a:t>提取的效率</a:t>
            </a:r>
            <a:r>
              <a:rPr lang="zh-CN" altLang="en-US"/>
              <a:t>。与此同时，卷积神经网络相比于传统的面部表情识别方法在数据的</a:t>
            </a:r>
            <a:r>
              <a:rPr lang="zh-CN" altLang="en-US" b="1">
                <a:solidFill>
                  <a:srgbClr val="FF0000"/>
                </a:solidFill>
              </a:rPr>
              <a:t>预处理</a:t>
            </a:r>
            <a:r>
              <a:rPr lang="zh-CN" altLang="en-US"/>
              <a:t>和</a:t>
            </a:r>
            <a:r>
              <a:rPr lang="zh-CN" altLang="en-US" b="1">
                <a:solidFill>
                  <a:srgbClr val="FF0000"/>
                </a:solidFill>
              </a:rPr>
              <a:t>数据格式</a:t>
            </a:r>
            <a:r>
              <a:rPr lang="zh-CN" altLang="en-US"/>
              <a:t>上得到了很大程度的</a:t>
            </a:r>
            <a:r>
              <a:rPr lang="zh-CN" altLang="en-US" b="1">
                <a:solidFill>
                  <a:srgbClr val="FF0000"/>
                </a:solidFill>
              </a:rPr>
              <a:t>简化</a:t>
            </a:r>
            <a:r>
              <a:rPr lang="zh-CN" altLang="en-US"/>
              <a:t>。例如，卷积神经网络不需要输入归一化和格式化的数据。基于以上优点，卷积神经网络在人类面部表情识别这一领域中的表现要远远优于其他传统算法。</a:t>
            </a:r>
          </a:p>
        </p:txBody>
      </p:sp>
      <p:sp>
        <p:nvSpPr>
          <p:cNvPr id="8" name="左箭头 7">
            <a:hlinkClick r:id="rId3" action="ppaction://hlinksldjump"/>
          </p:cNvPr>
          <p:cNvSpPr/>
          <p:nvPr/>
        </p:nvSpPr>
        <p:spPr>
          <a:xfrm>
            <a:off x="10989945" y="6097905"/>
            <a:ext cx="419100" cy="414655"/>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solidFill>
            </a:endParaRP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2.3 基于 VGG 的人脸面部表情识别算法</a:t>
            </a:r>
          </a:p>
        </p:txBody>
      </p:sp>
      <p:sp>
        <p:nvSpPr>
          <p:cNvPr id="3" name="内容占位符 2"/>
          <p:cNvSpPr>
            <a:spLocks noGrp="1"/>
          </p:cNvSpPr>
          <p:nvPr>
            <p:ph idx="1"/>
          </p:nvPr>
        </p:nvSpPr>
        <p:spPr>
          <a:xfrm>
            <a:off x="682625" y="1149985"/>
            <a:ext cx="5168900" cy="5636895"/>
          </a:xfrm>
        </p:spPr>
        <p:txBody>
          <a:bodyPr/>
          <a:lstStyle/>
          <a:p>
            <a:pPr marL="0" indent="0">
              <a:buNone/>
            </a:pPr>
            <a:r>
              <a:rPr lang="en-US" altLang="zh-CN"/>
              <a:t>      </a:t>
            </a:r>
            <a:r>
              <a:rPr lang="zh-CN" altLang="en-US"/>
              <a:t>随着深度学习算法的不断发展，众多卷积神经网络算法已经被应用到机器视觉领域中。尽管卷积神经网络极大地提高了面部表情特征提取的效率，但是，基于卷积神经网络的算法仍存在两个较为典型的问题：（1）忽略图像的二维特性。（2）常规神经网络提取的表情特征鲁棒性较差。因此，我们需要寻找或设计一种对人类面部表情的识别更加优化并准确的深度卷积神经网络模型。</a:t>
            </a:r>
          </a:p>
          <a:p>
            <a:pPr marL="0" indent="0">
              <a:buNone/>
            </a:pPr>
            <a:r>
              <a:rPr lang="zh-CN" altLang="en-US"/>
              <a:t>      VGG模型的提出VGGNet是由牛津大学视觉几何小组提出的一种深层卷积网络结构，网络名称VGGNet取自该小组名缩写。VGGNet是首批把图像分类的错误率降低到10%以内模型，同时该网络所采用的3\times33×3卷积核的思想是后来许多模型的基础，该模型发表在2015年国际学习表征会议后至今被引用的次数已经超过1万4千余次。</a:t>
            </a:r>
          </a:p>
          <a:p>
            <a:pPr marL="0" indent="0">
              <a:buNone/>
            </a:pPr>
            <a:r>
              <a:rPr lang="zh-CN" altLang="en-US"/>
              <a:t>     </a:t>
            </a:r>
          </a:p>
        </p:txBody>
      </p:sp>
      <p:pic>
        <p:nvPicPr>
          <p:cNvPr id="4" name="图片 3"/>
          <p:cNvPicPr>
            <a:picLocks noChangeAspect="1"/>
          </p:cNvPicPr>
          <p:nvPr/>
        </p:nvPicPr>
        <p:blipFill>
          <a:blip r:embed="rId3"/>
          <a:stretch>
            <a:fillRect/>
          </a:stretch>
        </p:blipFill>
        <p:spPr>
          <a:xfrm>
            <a:off x="5939155" y="1149985"/>
            <a:ext cx="5504815" cy="5401310"/>
          </a:xfrm>
          <a:prstGeom prst="rect">
            <a:avLst/>
          </a:prstGeom>
        </p:spPr>
      </p:pic>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99770" y="878205"/>
            <a:ext cx="10791825" cy="1198880"/>
          </a:xfrm>
          <a:prstGeom prst="rect">
            <a:avLst/>
          </a:prstGeom>
          <a:noFill/>
        </p:spPr>
        <p:txBody>
          <a:bodyPr wrap="square" rtlCol="0" anchor="t">
            <a:spAutoFit/>
          </a:bodyPr>
          <a:lstStyle/>
          <a:p>
            <a:pPr marL="0" indent="0">
              <a:buNone/>
            </a:pPr>
            <a:r>
              <a:rPr lang="en-US" altLang="zh-CN">
                <a:sym typeface="+mn-ea"/>
              </a:rPr>
              <a:t>       </a:t>
            </a:r>
            <a:r>
              <a:rPr lang="zh-CN" altLang="en-US">
                <a:sym typeface="+mn-ea"/>
              </a:rPr>
              <a:t>在原论文中的VGGNet包含了6个版本的演进，分别对应VGG11、VGG11-LRN、VGG13、VGG16-1、VGG16-3和VGG19，不同的后缀数值表示不同的网络层数（VGG11-LRN表示在第一层中采用了LRN的VGG11，VGG16-1表示后三组卷积块中最后一层卷积采用卷积核尺寸为 1\times11×1 ，相应的VGG16-3表示卷积核尺寸为 3\times33×3 ）。下面主要以的</a:t>
            </a:r>
            <a:r>
              <a:rPr lang="zh-CN" altLang="en-US" b="1">
                <a:solidFill>
                  <a:srgbClr val="FF0000"/>
                </a:solidFill>
                <a:sym typeface="+mn-ea"/>
              </a:rPr>
              <a:t>VGG16-3</a:t>
            </a:r>
            <a:r>
              <a:rPr lang="zh-CN" altLang="en-US">
                <a:sym typeface="+mn-ea"/>
              </a:rPr>
              <a:t>为例。</a:t>
            </a:r>
            <a:endParaRPr lang="zh-CN" altLang="en-US"/>
          </a:p>
        </p:txBody>
      </p:sp>
      <p:sp>
        <p:nvSpPr>
          <p:cNvPr id="4" name="文本框 3"/>
          <p:cNvSpPr txBox="1"/>
          <p:nvPr/>
        </p:nvSpPr>
        <p:spPr>
          <a:xfrm>
            <a:off x="716280" y="297815"/>
            <a:ext cx="6388100" cy="521970"/>
          </a:xfrm>
          <a:prstGeom prst="rect">
            <a:avLst/>
          </a:prstGeom>
          <a:noFill/>
        </p:spPr>
        <p:txBody>
          <a:bodyPr wrap="none" rtlCol="0" anchor="t">
            <a:spAutoFit/>
          </a:bodyPr>
          <a:lstStyle/>
          <a:p>
            <a:r>
              <a:rPr lang="zh-CN" altLang="en-US" sz="2800" b="1">
                <a:sym typeface="+mn-ea"/>
              </a:rPr>
              <a:t>2.3 基于 VGG 的人脸面部表情识别算法</a:t>
            </a:r>
            <a:endParaRPr lang="zh-CN" altLang="en-US" sz="2800" b="1"/>
          </a:p>
        </p:txBody>
      </p:sp>
      <p:pic>
        <p:nvPicPr>
          <p:cNvPr id="5" name="图片 4"/>
          <p:cNvPicPr>
            <a:picLocks noChangeAspect="1"/>
          </p:cNvPicPr>
          <p:nvPr/>
        </p:nvPicPr>
        <p:blipFill>
          <a:blip r:embed="rId3"/>
          <a:stretch>
            <a:fillRect/>
          </a:stretch>
        </p:blipFill>
        <p:spPr>
          <a:xfrm>
            <a:off x="716280" y="2389505"/>
            <a:ext cx="5677535" cy="3477260"/>
          </a:xfrm>
          <a:prstGeom prst="rect">
            <a:avLst/>
          </a:prstGeom>
        </p:spPr>
      </p:pic>
      <p:sp>
        <p:nvSpPr>
          <p:cNvPr id="6" name="文本框 5"/>
          <p:cNvSpPr txBox="1"/>
          <p:nvPr/>
        </p:nvSpPr>
        <p:spPr>
          <a:xfrm>
            <a:off x="6393815" y="2193925"/>
            <a:ext cx="5251450" cy="4246245"/>
          </a:xfrm>
          <a:prstGeom prst="rect">
            <a:avLst/>
          </a:prstGeom>
          <a:noFill/>
        </p:spPr>
        <p:txBody>
          <a:bodyPr wrap="square" rtlCol="0" anchor="t">
            <a:spAutoFit/>
          </a:bodyPr>
          <a:lstStyle/>
          <a:p>
            <a:r>
              <a:rPr lang="en-US" altLang="zh-CN"/>
              <a:t>       </a:t>
            </a:r>
            <a:r>
              <a:rPr lang="zh-CN" altLang="en-US"/>
              <a:t>左图中的VGG16体现了VGGNet的</a:t>
            </a:r>
            <a:r>
              <a:rPr lang="zh-CN" altLang="en-US" b="1">
                <a:solidFill>
                  <a:srgbClr val="FF0000"/>
                </a:solidFill>
              </a:rPr>
              <a:t>核心思路</a:t>
            </a:r>
            <a:r>
              <a:rPr lang="zh-CN" altLang="en-US"/>
              <a:t>，使用 3\times33×3 的卷积组合代替大尺寸的卷积（2个 3\times33×3 卷积即可与 5\times55×5 卷积拥有相同的感受视野）。</a:t>
            </a:r>
          </a:p>
          <a:p>
            <a:r>
              <a:rPr lang="zh-CN" altLang="en-US"/>
              <a:t>      </a:t>
            </a:r>
            <a:r>
              <a:rPr lang="zh-CN" altLang="en-US" b="1">
                <a:solidFill>
                  <a:srgbClr val="FF0000"/>
                </a:solidFill>
              </a:rPr>
              <a:t> 感受野</a:t>
            </a:r>
            <a:r>
              <a:rPr lang="zh-CN" altLang="en-US"/>
              <a:t>（Receptive Field），指的是神经网络中神经元“看到的”输入区域，在卷积神经网络中，feature map上某个元素的计算受输入图像上某个区域的影响，这个区域即该元素的感受野。那么如果在我感受野相同的条件下，我让中间层数更多，那么能提取到的特征就越丰富，效果就会更好。</a:t>
            </a:r>
          </a:p>
          <a:p>
            <a:r>
              <a:rPr lang="zh-CN" altLang="en-US"/>
              <a:t>       </a:t>
            </a:r>
            <a:r>
              <a:rPr lang="zh-CN" altLang="en-US" b="1">
                <a:solidFill>
                  <a:srgbClr val="FF0000"/>
                </a:solidFill>
              </a:rPr>
              <a:t> VGG块的组成规律</a:t>
            </a:r>
            <a:r>
              <a:rPr lang="zh-CN" altLang="en-US"/>
              <a:t>：是连续使用数个相同的填充为1、窗口形状为 3\times33×3 的卷积层后接上一个步幅为2、窗口形状为 2\times22×2 的最大池化层。卷积层保持输入的高和宽不变，而池化层则对其减半。</a:t>
            </a: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007745" y="1045210"/>
            <a:ext cx="6499860" cy="3225800"/>
          </a:xfrm>
          <a:prstGeom prst="rect">
            <a:avLst/>
          </a:prstGeom>
        </p:spPr>
      </p:pic>
      <p:sp>
        <p:nvSpPr>
          <p:cNvPr id="3" name="文本框 2"/>
          <p:cNvSpPr txBox="1"/>
          <p:nvPr/>
        </p:nvSpPr>
        <p:spPr>
          <a:xfrm>
            <a:off x="728980" y="376555"/>
            <a:ext cx="5847080" cy="521970"/>
          </a:xfrm>
          <a:prstGeom prst="rect">
            <a:avLst/>
          </a:prstGeom>
          <a:noFill/>
        </p:spPr>
        <p:txBody>
          <a:bodyPr wrap="square" rtlCol="0" anchor="t">
            <a:spAutoFit/>
          </a:bodyPr>
          <a:lstStyle/>
          <a:p>
            <a:r>
              <a:rPr lang="zh-CN" altLang="en-US" sz="2800" b="1"/>
              <a:t>2.3.2 VGG模型的优点</a:t>
            </a:r>
          </a:p>
        </p:txBody>
      </p:sp>
      <p:sp>
        <p:nvSpPr>
          <p:cNvPr id="4" name="文本框 3"/>
          <p:cNvSpPr txBox="1"/>
          <p:nvPr/>
        </p:nvSpPr>
        <p:spPr>
          <a:xfrm>
            <a:off x="807085" y="4558665"/>
            <a:ext cx="10578465" cy="1753235"/>
          </a:xfrm>
          <a:prstGeom prst="rect">
            <a:avLst/>
          </a:prstGeom>
          <a:noFill/>
        </p:spPr>
        <p:txBody>
          <a:bodyPr wrap="square" rtlCol="0" anchor="t">
            <a:spAutoFit/>
          </a:bodyPr>
          <a:lstStyle/>
          <a:p>
            <a:r>
              <a:rPr lang="en-US" altLang="zh-CN"/>
              <a:t>       </a:t>
            </a:r>
            <a:r>
              <a:rPr lang="zh-CN" altLang="en-US"/>
              <a:t>由上图可知，输入的8个神经元可以想象为feature map的宽和高，conv3 、conv5 、conv7 、对应stride=1，pad=0 。从结果我们可以得出上面推断的结论。此外，倒着看网络，也就是 backprop 的过程，每个神经元相对于前一层甚至输入层的感受野大小也就意味着参数更新会影响到的神经元数目。在分割问题中卷积核的大小对结果有一定的影响，在上图三层的 conv3x3 中，最后一个神经元的计算是基于第一层输入的7个神经元，换句话说，反向传播时，该层会影响到第一层 conv3x3 的前7个参数。从输出层往回forward同样的层数下，大卷积影响（做参数更新时）到的前面的输入神经元越多。</a:t>
            </a:r>
          </a:p>
        </p:txBody>
      </p:sp>
      <p:sp>
        <p:nvSpPr>
          <p:cNvPr id="5" name="文本框 4"/>
          <p:cNvSpPr txBox="1"/>
          <p:nvPr/>
        </p:nvSpPr>
        <p:spPr>
          <a:xfrm>
            <a:off x="7507605" y="1857550"/>
            <a:ext cx="4803775" cy="1477328"/>
          </a:xfrm>
          <a:prstGeom prst="rect">
            <a:avLst/>
          </a:prstGeom>
          <a:noFill/>
        </p:spPr>
        <p:txBody>
          <a:bodyPr wrap="square" rtlCol="0" anchor="t">
            <a:spAutoFit/>
          </a:bodyPr>
          <a:lstStyle/>
          <a:p>
            <a:r>
              <a:rPr lang="zh-CN" altLang="en-US" dirty="0">
                <a:sym typeface="+mn-ea"/>
              </a:rPr>
              <a:t>input=8，3层conv3x3后，output=2，</a:t>
            </a:r>
          </a:p>
          <a:p>
            <a:r>
              <a:rPr lang="zh-CN" altLang="en-US" dirty="0">
                <a:sym typeface="+mn-ea"/>
              </a:rPr>
              <a:t>等同于1层conv7x7的结果；</a:t>
            </a:r>
            <a:endParaRPr lang="en-US" altLang="zh-CN" dirty="0">
              <a:sym typeface="+mn-ea"/>
            </a:endParaRPr>
          </a:p>
          <a:p>
            <a:endParaRPr lang="zh-CN" altLang="en-US" dirty="0">
              <a:sym typeface="+mn-ea"/>
            </a:endParaRPr>
          </a:p>
          <a:p>
            <a:r>
              <a:rPr lang="zh-CN" altLang="en-US" dirty="0">
                <a:sym typeface="+mn-ea"/>
              </a:rPr>
              <a:t>input=8，2层conv3x3后，output=2，</a:t>
            </a:r>
          </a:p>
          <a:p>
            <a:r>
              <a:rPr lang="zh-CN" altLang="en-US" dirty="0">
                <a:sym typeface="+mn-ea"/>
              </a:rPr>
              <a:t>等同于2层conv5x5的结果。</a:t>
            </a:r>
            <a:endParaRPr lang="zh-CN" altLang="en-US" dirty="0"/>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28980" y="376555"/>
            <a:ext cx="5847080" cy="521970"/>
          </a:xfrm>
          <a:prstGeom prst="rect">
            <a:avLst/>
          </a:prstGeom>
          <a:noFill/>
        </p:spPr>
        <p:txBody>
          <a:bodyPr wrap="square" rtlCol="0" anchor="t">
            <a:spAutoFit/>
          </a:bodyPr>
          <a:lstStyle/>
          <a:p>
            <a:r>
              <a:rPr lang="zh-CN" altLang="en-US" sz="2800" b="1"/>
              <a:t>2.3.2 VGG模型的优点</a:t>
            </a:r>
          </a:p>
        </p:txBody>
      </p:sp>
      <p:sp>
        <p:nvSpPr>
          <p:cNvPr id="3" name="文本框 2"/>
          <p:cNvSpPr txBox="1"/>
          <p:nvPr/>
        </p:nvSpPr>
        <p:spPr>
          <a:xfrm>
            <a:off x="728980" y="985648"/>
            <a:ext cx="10676255" cy="4524315"/>
          </a:xfrm>
          <a:prstGeom prst="rect">
            <a:avLst/>
          </a:prstGeom>
          <a:noFill/>
        </p:spPr>
        <p:txBody>
          <a:bodyPr wrap="square" rtlCol="0" anchor="t">
            <a:spAutoFit/>
          </a:bodyPr>
          <a:lstStyle/>
          <a:p>
            <a:r>
              <a:rPr lang="zh-CN" altLang="en-US" dirty="0"/>
              <a:t>（1）</a:t>
            </a:r>
            <a:r>
              <a:rPr lang="zh-CN" altLang="en-US" b="1" dirty="0">
                <a:solidFill>
                  <a:srgbClr val="FF0000"/>
                </a:solidFill>
              </a:rPr>
              <a:t>小卷积核</a:t>
            </a:r>
            <a:r>
              <a:rPr lang="zh-CN" altLang="en-US" dirty="0"/>
              <a:t>: 将卷积核全部替换为3x3（极少用了1x1）,作用就是减少参数，减小计算量。此外采用了更小的卷积核我们就可以使网络的层数加深，就可以加入更多的激活函数，更丰富的特征，更强的辨别能力。卷积后都伴有激活函数，更多的卷积核的使用可使决策函数更加具有辨别能力。其实最重要的还是多个小卷积堆叠在分类精度上比单个大卷积要好。</a:t>
            </a:r>
            <a:endParaRPr lang="en-US" altLang="zh-CN" dirty="0"/>
          </a:p>
          <a:p>
            <a:endParaRPr lang="zh-CN" altLang="en-US" dirty="0"/>
          </a:p>
          <a:p>
            <a:r>
              <a:rPr lang="zh-CN" altLang="en-US" dirty="0"/>
              <a:t>（2）</a:t>
            </a:r>
            <a:r>
              <a:rPr lang="zh-CN" altLang="en-US" b="1" dirty="0">
                <a:solidFill>
                  <a:srgbClr val="FF0000"/>
                </a:solidFill>
              </a:rPr>
              <a:t>小池化核</a:t>
            </a:r>
            <a:r>
              <a:rPr lang="zh-CN" altLang="en-US" dirty="0"/>
              <a:t>: 相比AlexNet的3x3的池化核，VGG全部为2x2的池化核。</a:t>
            </a:r>
            <a:endParaRPr lang="en-US" altLang="zh-CN" dirty="0"/>
          </a:p>
          <a:p>
            <a:endParaRPr lang="zh-CN" altLang="en-US" dirty="0"/>
          </a:p>
          <a:p>
            <a:r>
              <a:rPr lang="zh-CN" altLang="en-US" dirty="0"/>
              <a:t>（3）</a:t>
            </a:r>
            <a:r>
              <a:rPr lang="zh-CN" altLang="en-US" b="1" dirty="0">
                <a:solidFill>
                  <a:srgbClr val="FF0000"/>
                </a:solidFill>
              </a:rPr>
              <a:t>层数更深</a:t>
            </a:r>
            <a:r>
              <a:rPr lang="zh-CN" altLang="en-US" dirty="0"/>
              <a:t>: 从作者给出的6个试验中我们也可以看到，最后两个实验的的层数最深，效果也是最好。</a:t>
            </a:r>
            <a:endParaRPr lang="en-US" altLang="zh-CN" dirty="0"/>
          </a:p>
          <a:p>
            <a:endParaRPr lang="zh-CN" altLang="en-US" dirty="0"/>
          </a:p>
          <a:p>
            <a:r>
              <a:rPr lang="zh-CN" altLang="en-US" dirty="0"/>
              <a:t>（4）</a:t>
            </a:r>
            <a:r>
              <a:rPr lang="zh-CN" altLang="en-US" b="1" dirty="0">
                <a:solidFill>
                  <a:srgbClr val="FF0000"/>
                </a:solidFill>
              </a:rPr>
              <a:t>卷积核堆叠的感受野</a:t>
            </a:r>
            <a:r>
              <a:rPr lang="zh-CN" altLang="en-US" dirty="0"/>
              <a:t>: 作者在VGGnet的试验中只使用了两中卷积核大小：1*1,3*3。并且作者也提出了一种想法：两个3*3的卷积堆叠在一起获得的感受野相当于一个5*5卷积；3个3x3卷积的堆叠获取到的感受野相当于一个7x7的卷积。</a:t>
            </a:r>
            <a:endParaRPr lang="en-US" altLang="zh-CN" dirty="0"/>
          </a:p>
          <a:p>
            <a:endParaRPr lang="zh-CN" altLang="en-US" dirty="0"/>
          </a:p>
          <a:p>
            <a:r>
              <a:rPr lang="zh-CN" altLang="en-US" dirty="0"/>
              <a:t>（5）</a:t>
            </a:r>
            <a:r>
              <a:rPr lang="zh-CN" altLang="en-US" b="1" dirty="0">
                <a:solidFill>
                  <a:srgbClr val="FF0000"/>
                </a:solidFill>
              </a:rPr>
              <a:t>全连接转卷积</a:t>
            </a:r>
            <a:r>
              <a:rPr lang="zh-CN" altLang="en-US" dirty="0"/>
              <a:t>：VGG另一个特点就是使用了全连接转全卷积，它把网络中原本的三个全连接层依次变为1个conv7x7，2个conv1x1，也就是三个卷积层。改变之后，整个网络由于没有了全连接层，网络中间的 feature map 不会固定，所以网络对任意大小的输入都可以处理。</a:t>
            </a:r>
          </a:p>
        </p:txBody>
      </p:sp>
      <p:sp>
        <p:nvSpPr>
          <p:cNvPr id="4" name="文本框 3"/>
          <p:cNvSpPr txBox="1"/>
          <p:nvPr/>
        </p:nvSpPr>
        <p:spPr>
          <a:xfrm>
            <a:off x="728345" y="5597086"/>
            <a:ext cx="10676890" cy="922020"/>
          </a:xfrm>
          <a:prstGeom prst="rect">
            <a:avLst/>
          </a:prstGeom>
          <a:noFill/>
        </p:spPr>
        <p:txBody>
          <a:bodyPr wrap="square" rtlCol="0" anchor="t">
            <a:spAutoFit/>
          </a:bodyPr>
          <a:lstStyle/>
          <a:p>
            <a:r>
              <a:rPr lang="zh-CN" altLang="en-US" dirty="0"/>
              <a:t>       综上所述，VGG采用连续的小卷积核代替较大卷积核，以获取更大的网络深度。 例如，使用 ２ 个 ３∗３ 卷积核代替 ５∗５ 卷积核。这种方法使得在确保</a:t>
            </a:r>
            <a:r>
              <a:rPr lang="zh-CN" altLang="en-US" b="1" dirty="0">
                <a:solidFill>
                  <a:srgbClr val="FF0000"/>
                </a:solidFill>
              </a:rPr>
              <a:t>相同感知野</a:t>
            </a:r>
            <a:r>
              <a:rPr lang="zh-CN" altLang="en-US" dirty="0"/>
              <a:t>的条件下，ＶＧＧ 网络具有比一般的 ＣＮＮ </a:t>
            </a:r>
            <a:r>
              <a:rPr lang="zh-CN" altLang="en-US" b="1" dirty="0">
                <a:solidFill>
                  <a:srgbClr val="FF0000"/>
                </a:solidFill>
              </a:rPr>
              <a:t>更大的网络深度</a:t>
            </a:r>
            <a:r>
              <a:rPr lang="zh-CN" altLang="en-US" dirty="0"/>
              <a:t>，提升了神经网络特征提取及分类的效果。</a:t>
            </a:r>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36600" y="148485"/>
            <a:ext cx="7040880" cy="1308179"/>
          </a:xfrm>
          <a:prstGeom prst="rect">
            <a:avLst/>
          </a:prstGeom>
          <a:noFill/>
        </p:spPr>
        <p:txBody>
          <a:bodyPr wrap="square" rtlCol="0" anchor="t">
            <a:spAutoFit/>
          </a:bodyPr>
          <a:lstStyle/>
          <a:p>
            <a:pPr>
              <a:lnSpc>
                <a:spcPct val="150000"/>
              </a:lnSpc>
            </a:pPr>
            <a:r>
              <a:rPr lang="zh-CN" altLang="en-US" sz="2800" b="1" dirty="0"/>
              <a:t>2.4基于 ResNet 的人脸面部表情识别算法</a:t>
            </a:r>
          </a:p>
          <a:p>
            <a:pPr>
              <a:lnSpc>
                <a:spcPct val="150000"/>
              </a:lnSpc>
            </a:pPr>
            <a:r>
              <a:rPr lang="zh-CN" altLang="en-US" sz="2800" b="1" dirty="0"/>
              <a:t>2.4.1ResNet模型原理</a:t>
            </a:r>
          </a:p>
        </p:txBody>
      </p:sp>
      <p:sp>
        <p:nvSpPr>
          <p:cNvPr id="100" name="文本框 99"/>
          <p:cNvSpPr txBox="1"/>
          <p:nvPr/>
        </p:nvSpPr>
        <p:spPr>
          <a:xfrm>
            <a:off x="736600" y="1559676"/>
            <a:ext cx="7899400" cy="2862322"/>
          </a:xfrm>
          <a:prstGeom prst="rect">
            <a:avLst/>
          </a:prstGeom>
          <a:noFill/>
          <a:ln w="9525">
            <a:noFill/>
          </a:ln>
        </p:spPr>
        <p:txBody>
          <a:bodyPr wrap="square">
            <a:spAutoFit/>
          </a:bodyPr>
          <a:lstStyle/>
          <a:p>
            <a:pPr indent="0"/>
            <a:r>
              <a:rPr lang="en-US" sz="2000" b="1" dirty="0" err="1">
                <a:solidFill>
                  <a:srgbClr val="333333"/>
                </a:solidFill>
                <a:latin typeface="Arial" panose="020B0604020202020204" pitchFamily="34" charset="0"/>
                <a:cs typeface="微软雅黑" panose="020B0503020204020204" pitchFamily="34" charset="-122"/>
              </a:rPr>
              <a:t>ResNet</a:t>
            </a:r>
            <a:r>
              <a:rPr lang="zh-CN" sz="2000" b="1" dirty="0">
                <a:solidFill>
                  <a:srgbClr val="333333"/>
                </a:solidFill>
                <a:ea typeface="微软雅黑" panose="020B0503020204020204" pitchFamily="34" charset="-122"/>
              </a:rPr>
              <a:t>模型的提出</a:t>
            </a:r>
            <a:endParaRPr lang="en-US" altLang="zh-CN" sz="2000" b="1" dirty="0">
              <a:solidFill>
                <a:srgbClr val="333333"/>
              </a:solidFill>
              <a:ea typeface="微软雅黑" panose="020B0503020204020204" pitchFamily="34" charset="-122"/>
            </a:endParaRPr>
          </a:p>
          <a:p>
            <a:pPr indent="0"/>
            <a:endParaRPr lang="en-US" sz="2000" b="0" dirty="0">
              <a:solidFill>
                <a:srgbClr val="333333"/>
              </a:solidFill>
              <a:latin typeface="Arial" panose="020B0604020202020204" pitchFamily="34" charset="0"/>
              <a:cs typeface="Lucida Console" panose="020B0609040504020204" charset="0"/>
            </a:endParaRPr>
          </a:p>
          <a:p>
            <a:pPr indent="0"/>
            <a:r>
              <a:rPr lang="en-US" sz="2000" b="0" dirty="0" err="1">
                <a:solidFill>
                  <a:srgbClr val="333333"/>
                </a:solidFill>
                <a:latin typeface="Arial" panose="020B0604020202020204" pitchFamily="34" charset="0"/>
                <a:cs typeface="Lucida Console" panose="020B0609040504020204" charset="0"/>
              </a:rPr>
              <a:t>ResNet</a:t>
            </a:r>
            <a:r>
              <a:rPr lang="zh-CN" sz="2000" b="0" dirty="0">
                <a:solidFill>
                  <a:srgbClr val="333333"/>
                </a:solidFill>
                <a:ea typeface="微软雅黑" panose="020B0503020204020204" pitchFamily="34" charset="-122"/>
              </a:rPr>
              <a:t>（</a:t>
            </a:r>
            <a:r>
              <a:rPr lang="en-US" sz="2000" b="0" dirty="0">
                <a:solidFill>
                  <a:srgbClr val="333333"/>
                </a:solidFill>
                <a:latin typeface="Arial" panose="020B0604020202020204" pitchFamily="34" charset="0"/>
                <a:cs typeface="Lucida Console" panose="020B0609040504020204" charset="0"/>
              </a:rPr>
              <a:t>Residual Neural Network</a:t>
            </a:r>
            <a:r>
              <a:rPr lang="zh-CN" sz="2000" b="0" dirty="0">
                <a:solidFill>
                  <a:srgbClr val="333333"/>
                </a:solidFill>
                <a:ea typeface="微软雅黑" panose="020B0503020204020204" pitchFamily="34" charset="-122"/>
              </a:rPr>
              <a:t>）由微软研究院的</a:t>
            </a:r>
            <a:r>
              <a:rPr lang="en-US" sz="2000" b="0" dirty="0" err="1">
                <a:solidFill>
                  <a:srgbClr val="333333"/>
                </a:solidFill>
                <a:latin typeface="Arial" panose="020B0604020202020204" pitchFamily="34" charset="0"/>
                <a:cs typeface="Lucida Console" panose="020B0609040504020204" charset="0"/>
              </a:rPr>
              <a:t>Kaiming</a:t>
            </a:r>
            <a:r>
              <a:rPr lang="en-US" sz="2000" b="0" dirty="0">
                <a:solidFill>
                  <a:srgbClr val="333333"/>
                </a:solidFill>
                <a:latin typeface="Arial" panose="020B0604020202020204" pitchFamily="34" charset="0"/>
                <a:cs typeface="Lucida Console" panose="020B0609040504020204" charset="0"/>
              </a:rPr>
              <a:t> He</a:t>
            </a:r>
            <a:r>
              <a:rPr lang="zh-CN" sz="2000" b="0" dirty="0">
                <a:solidFill>
                  <a:srgbClr val="333333"/>
                </a:solidFill>
                <a:ea typeface="微软雅黑" panose="020B0503020204020204" pitchFamily="34" charset="-122"/>
              </a:rPr>
              <a:t>等四名华人提出，通过使用</a:t>
            </a:r>
            <a:r>
              <a:rPr lang="en-US" sz="2000" b="0" dirty="0" err="1">
                <a:solidFill>
                  <a:srgbClr val="333333"/>
                </a:solidFill>
                <a:latin typeface="Arial" panose="020B0604020202020204" pitchFamily="34" charset="0"/>
                <a:cs typeface="Lucida Console" panose="020B0609040504020204" charset="0"/>
              </a:rPr>
              <a:t>ResNet</a:t>
            </a:r>
            <a:r>
              <a:rPr lang="en-US" sz="2000" b="0" dirty="0">
                <a:solidFill>
                  <a:srgbClr val="333333"/>
                </a:solidFill>
                <a:latin typeface="Arial" panose="020B0604020202020204" pitchFamily="34" charset="0"/>
                <a:cs typeface="Lucida Console" panose="020B0609040504020204" charset="0"/>
              </a:rPr>
              <a:t> Unit</a:t>
            </a:r>
            <a:r>
              <a:rPr lang="zh-CN" sz="2000" b="0" dirty="0">
                <a:solidFill>
                  <a:srgbClr val="333333"/>
                </a:solidFill>
                <a:ea typeface="微软雅黑" panose="020B0503020204020204" pitchFamily="34" charset="-122"/>
              </a:rPr>
              <a:t>成功训练出了</a:t>
            </a:r>
            <a:r>
              <a:rPr lang="en-US" sz="2000" b="0" dirty="0">
                <a:solidFill>
                  <a:srgbClr val="333333"/>
                </a:solidFill>
                <a:latin typeface="Arial" panose="020B0604020202020204" pitchFamily="34" charset="0"/>
                <a:cs typeface="Lucida Console" panose="020B0609040504020204" charset="0"/>
              </a:rPr>
              <a:t>152</a:t>
            </a:r>
            <a:r>
              <a:rPr lang="zh-CN" sz="2000" b="0" dirty="0">
                <a:solidFill>
                  <a:srgbClr val="333333"/>
                </a:solidFill>
                <a:ea typeface="微软雅黑" panose="020B0503020204020204" pitchFamily="34" charset="-122"/>
              </a:rPr>
              <a:t>层的神经网络，并在</a:t>
            </a:r>
            <a:r>
              <a:rPr lang="en-US" sz="2000" b="0" dirty="0">
                <a:solidFill>
                  <a:srgbClr val="333333"/>
                </a:solidFill>
                <a:latin typeface="Arial" panose="020B0604020202020204" pitchFamily="34" charset="0"/>
                <a:cs typeface="Lucida Console" panose="020B0609040504020204" charset="0"/>
              </a:rPr>
              <a:t>ILSVRC2015</a:t>
            </a:r>
            <a:r>
              <a:rPr lang="zh-CN" sz="2000" b="0" dirty="0">
                <a:solidFill>
                  <a:srgbClr val="333333"/>
                </a:solidFill>
                <a:ea typeface="微软雅黑" panose="020B0503020204020204" pitchFamily="34" charset="-122"/>
              </a:rPr>
              <a:t>比赛中取得冠军，在</a:t>
            </a:r>
            <a:r>
              <a:rPr lang="en-US" sz="2000" b="0" dirty="0">
                <a:solidFill>
                  <a:srgbClr val="333333"/>
                </a:solidFill>
                <a:latin typeface="Arial" panose="020B0604020202020204" pitchFamily="34" charset="0"/>
                <a:cs typeface="Lucida Console" panose="020B0609040504020204" charset="0"/>
              </a:rPr>
              <a:t>top5</a:t>
            </a:r>
            <a:r>
              <a:rPr lang="zh-CN" sz="2000" b="0" dirty="0">
                <a:solidFill>
                  <a:srgbClr val="333333"/>
                </a:solidFill>
                <a:ea typeface="微软雅黑" panose="020B0503020204020204" pitchFamily="34" charset="-122"/>
              </a:rPr>
              <a:t>上的错误率为</a:t>
            </a:r>
            <a:r>
              <a:rPr lang="en-US" sz="2000" b="0" dirty="0">
                <a:solidFill>
                  <a:srgbClr val="333333"/>
                </a:solidFill>
                <a:latin typeface="Arial" panose="020B0604020202020204" pitchFamily="34" charset="0"/>
                <a:cs typeface="Lucida Console" panose="020B0609040504020204" charset="0"/>
              </a:rPr>
              <a:t>3.57%</a:t>
            </a:r>
            <a:r>
              <a:rPr lang="zh-CN" sz="2000" b="0" dirty="0">
                <a:solidFill>
                  <a:srgbClr val="333333"/>
                </a:solidFill>
                <a:ea typeface="微软雅黑" panose="020B0503020204020204" pitchFamily="34" charset="-122"/>
              </a:rPr>
              <a:t>，</a:t>
            </a:r>
            <a:r>
              <a:rPr lang="en-US" sz="2000" b="0" dirty="0">
                <a:solidFill>
                  <a:srgbClr val="333333"/>
                </a:solidFill>
                <a:latin typeface="微软雅黑" panose="020B0503020204020204" pitchFamily="34" charset="-122"/>
                <a:cs typeface="Lucida Console" panose="020B0609040504020204" charset="0"/>
              </a:rPr>
              <a:t> </a:t>
            </a:r>
            <a:r>
              <a:rPr lang="zh-CN" sz="2000" b="0" dirty="0">
                <a:solidFill>
                  <a:srgbClr val="333333"/>
                </a:solidFill>
                <a:ea typeface="微软雅黑" panose="020B0503020204020204" pitchFamily="34" charset="-122"/>
              </a:rPr>
              <a:t>同时参数量比</a:t>
            </a:r>
            <a:r>
              <a:rPr lang="en-US" sz="2000" b="0" dirty="0" err="1">
                <a:solidFill>
                  <a:srgbClr val="333333"/>
                </a:solidFill>
                <a:latin typeface="Arial" panose="020B0604020202020204" pitchFamily="34" charset="0"/>
                <a:cs typeface="Lucida Console" panose="020B0609040504020204" charset="0"/>
              </a:rPr>
              <a:t>VGGNet</a:t>
            </a:r>
            <a:r>
              <a:rPr lang="zh-CN" sz="2000" b="0" dirty="0">
                <a:solidFill>
                  <a:srgbClr val="333333"/>
                </a:solidFill>
                <a:ea typeface="微软雅黑" panose="020B0503020204020204" pitchFamily="34" charset="-122"/>
              </a:rPr>
              <a:t>低，效果非常突出。</a:t>
            </a:r>
            <a:r>
              <a:rPr lang="en-US" sz="2000" b="0" dirty="0" err="1">
                <a:solidFill>
                  <a:srgbClr val="333333"/>
                </a:solidFill>
                <a:latin typeface="Arial" panose="020B0604020202020204" pitchFamily="34" charset="0"/>
                <a:cs typeface="Lucida Console" panose="020B0609040504020204" charset="0"/>
              </a:rPr>
              <a:t>ResNet</a:t>
            </a:r>
            <a:r>
              <a:rPr lang="zh-CN" sz="2000" b="0" dirty="0">
                <a:solidFill>
                  <a:srgbClr val="333333"/>
                </a:solidFill>
                <a:ea typeface="微软雅黑" panose="020B0503020204020204" pitchFamily="34" charset="-122"/>
              </a:rPr>
              <a:t>的结构可以极快的加速神经网络的训练，模型的准确</a:t>
            </a:r>
            <a:r>
              <a:rPr lang="en-US" sz="2000" b="0" dirty="0">
                <a:solidFill>
                  <a:srgbClr val="333333"/>
                </a:solidFill>
                <a:latin typeface="微软雅黑" panose="020B0503020204020204" pitchFamily="34" charset="-122"/>
                <a:cs typeface="Lucida Console" panose="020B0609040504020204" charset="0"/>
              </a:rPr>
              <a:t> </a:t>
            </a:r>
            <a:r>
              <a:rPr lang="zh-CN" sz="2000" b="0" dirty="0">
                <a:solidFill>
                  <a:srgbClr val="333333"/>
                </a:solidFill>
                <a:ea typeface="微软雅黑" panose="020B0503020204020204" pitchFamily="34" charset="-122"/>
              </a:rPr>
              <a:t>率也有比较大的提升。同时</a:t>
            </a:r>
            <a:r>
              <a:rPr lang="en-US" sz="2000" b="0" dirty="0" err="1">
                <a:solidFill>
                  <a:srgbClr val="333333"/>
                </a:solidFill>
                <a:latin typeface="Arial" panose="020B0604020202020204" pitchFamily="34" charset="0"/>
                <a:cs typeface="Lucida Console" panose="020B0609040504020204" charset="0"/>
              </a:rPr>
              <a:t>ResNet</a:t>
            </a:r>
            <a:r>
              <a:rPr lang="zh-CN" sz="2000" b="0" dirty="0">
                <a:solidFill>
                  <a:srgbClr val="333333"/>
                </a:solidFill>
                <a:ea typeface="微软雅黑" panose="020B0503020204020204" pitchFamily="34" charset="-122"/>
              </a:rPr>
              <a:t>的推广性非常好，甚至可以直接用到</a:t>
            </a:r>
            <a:r>
              <a:rPr lang="en-US" sz="2000" b="0" dirty="0" err="1">
                <a:solidFill>
                  <a:srgbClr val="333333"/>
                </a:solidFill>
                <a:latin typeface="Arial" panose="020B0604020202020204" pitchFamily="34" charset="0"/>
                <a:cs typeface="Lucida Console" panose="020B0609040504020204" charset="0"/>
              </a:rPr>
              <a:t>InceptionNet</a:t>
            </a:r>
            <a:r>
              <a:rPr lang="zh-CN" sz="2000" b="0" dirty="0">
                <a:solidFill>
                  <a:srgbClr val="333333"/>
                </a:solidFill>
                <a:ea typeface="微软雅黑" panose="020B0503020204020204" pitchFamily="34" charset="-122"/>
              </a:rPr>
              <a:t>网络中。</a:t>
            </a:r>
          </a:p>
          <a:p>
            <a:pPr indent="0"/>
            <a:r>
              <a:rPr lang="zh-CN" sz="2000" b="0" dirty="0">
                <a:solidFill>
                  <a:srgbClr val="333333"/>
                </a:solidFill>
                <a:ea typeface="微软雅黑" panose="020B0503020204020204" pitchFamily="34" charset="-122"/>
              </a:rPr>
              <a:t>下图是</a:t>
            </a:r>
            <a:r>
              <a:rPr lang="en-US" sz="2000" b="0" dirty="0">
                <a:solidFill>
                  <a:srgbClr val="333333"/>
                </a:solidFill>
                <a:latin typeface="Arial" panose="020B0604020202020204" pitchFamily="34" charset="0"/>
                <a:cs typeface="Lucida Console" panose="020B0609040504020204" charset="0"/>
              </a:rPr>
              <a:t>ResNet34</a:t>
            </a:r>
            <a:r>
              <a:rPr lang="zh-CN" sz="2000" b="0" dirty="0">
                <a:solidFill>
                  <a:srgbClr val="333333"/>
                </a:solidFill>
                <a:ea typeface="微软雅黑" panose="020B0503020204020204" pitchFamily="34" charset="-122"/>
              </a:rPr>
              <a:t>层模型的结构简图：</a:t>
            </a:r>
            <a:endParaRPr lang="zh-CN" altLang="en-US" sz="2000" dirty="0"/>
          </a:p>
        </p:txBody>
      </p:sp>
      <p:pic>
        <p:nvPicPr>
          <p:cNvPr id="23" name="image12.jpeg"/>
          <p:cNvPicPr>
            <a:picLocks noChangeAspect="1"/>
          </p:cNvPicPr>
          <p:nvPr/>
        </p:nvPicPr>
        <p:blipFill>
          <a:blip r:embed="rId3" cstate="print"/>
          <a:stretch>
            <a:fillRect/>
          </a:stretch>
        </p:blipFill>
        <p:spPr>
          <a:xfrm>
            <a:off x="591185" y="4525010"/>
            <a:ext cx="10429240" cy="1421130"/>
          </a:xfrm>
          <a:prstGeom prst="rect">
            <a:avLst/>
          </a:prstGeom>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5181" y="112796"/>
            <a:ext cx="2691130" cy="854075"/>
          </a:xfrm>
        </p:spPr>
        <p:txBody>
          <a:bodyPr>
            <a:noAutofit/>
          </a:bodyPr>
          <a:lstStyle/>
          <a:p>
            <a:r>
              <a:rPr lang="zh-CN" altLang="en-US" sz="6000" dirty="0">
                <a:latin typeface="华文楷体" panose="02010600040101010101" pitchFamily="2" charset="-122"/>
                <a:ea typeface="华文楷体" panose="02010600040101010101" pitchFamily="2" charset="-122"/>
              </a:rPr>
              <a:t>大纲</a:t>
            </a:r>
          </a:p>
        </p:txBody>
      </p:sp>
      <p:sp>
        <p:nvSpPr>
          <p:cNvPr id="3" name="内容占位符 2"/>
          <p:cNvSpPr>
            <a:spLocks noGrp="1"/>
          </p:cNvSpPr>
          <p:nvPr>
            <p:ph idx="1"/>
          </p:nvPr>
        </p:nvSpPr>
        <p:spPr>
          <a:xfrm>
            <a:off x="1548386" y="1210152"/>
            <a:ext cx="9095228" cy="5257759"/>
          </a:xfrm>
        </p:spPr>
        <p:txBody>
          <a:bodyPr/>
          <a:lstStyle/>
          <a:p>
            <a:pPr marL="0" indent="0">
              <a:buNone/>
            </a:pPr>
            <a:r>
              <a:rPr lang="zh-CN" altLang="en-US" sz="4800" dirty="0">
                <a:latin typeface="华文楷体" panose="02010600040101010101" pitchFamily="2" charset="-122"/>
                <a:ea typeface="华文楷体" panose="02010600040101010101" pitchFamily="2" charset="-122"/>
              </a:rPr>
              <a:t>一、绪论</a:t>
            </a:r>
            <a:br>
              <a:rPr lang="en-US" altLang="zh-CN" sz="4800" dirty="0">
                <a:latin typeface="华文楷体" panose="02010600040101010101" pitchFamily="2" charset="-122"/>
                <a:ea typeface="华文楷体" panose="02010600040101010101" pitchFamily="2" charset="-122"/>
              </a:rPr>
            </a:br>
            <a:br>
              <a:rPr lang="en-US" altLang="zh-CN" sz="4800" dirty="0">
                <a:latin typeface="华文楷体" panose="02010600040101010101" pitchFamily="2" charset="-122"/>
                <a:ea typeface="华文楷体" panose="02010600040101010101" pitchFamily="2" charset="-122"/>
              </a:rPr>
            </a:br>
            <a:r>
              <a:rPr lang="zh-CN" altLang="en-US" sz="4800" dirty="0">
                <a:latin typeface="华文楷体" panose="02010600040101010101" pitchFamily="2" charset="-122"/>
                <a:ea typeface="华文楷体" panose="02010600040101010101" pitchFamily="2" charset="-122"/>
              </a:rPr>
              <a:t>二、理论分析与研究</a:t>
            </a:r>
            <a:br>
              <a:rPr lang="en-US" altLang="zh-CN" sz="4800" dirty="0">
                <a:latin typeface="华文楷体" panose="02010600040101010101" pitchFamily="2" charset="-122"/>
                <a:ea typeface="华文楷体" panose="02010600040101010101" pitchFamily="2" charset="-122"/>
              </a:rPr>
            </a:br>
            <a:br>
              <a:rPr lang="en-US" altLang="zh-CN" sz="4800" dirty="0">
                <a:latin typeface="华文楷体" panose="02010600040101010101" pitchFamily="2" charset="-122"/>
                <a:ea typeface="华文楷体" panose="02010600040101010101" pitchFamily="2" charset="-122"/>
              </a:rPr>
            </a:br>
            <a:r>
              <a:rPr lang="zh-CN" altLang="en-US" sz="4800" dirty="0">
                <a:latin typeface="华文楷体" panose="02010600040101010101" pitchFamily="2" charset="-122"/>
                <a:ea typeface="华文楷体" panose="02010600040101010101" pitchFamily="2" charset="-122"/>
              </a:rPr>
              <a:t>三、人脸面部表情识别项目设计</a:t>
            </a:r>
          </a:p>
        </p:txBody>
      </p:sp>
    </p:spTree>
    <p:custDataLst>
      <p:tags r:id="rId1"/>
    </p:custDataLst>
    <p:extLst>
      <p:ext uri="{BB962C8B-B14F-4D97-AF65-F5344CB8AC3E}">
        <p14:creationId xmlns:p14="http://schemas.microsoft.com/office/powerpoint/2010/main" val="728265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567055" y="62209"/>
            <a:ext cx="11311756" cy="4708981"/>
          </a:xfrm>
          <a:prstGeom prst="rect">
            <a:avLst/>
          </a:prstGeom>
          <a:noFill/>
        </p:spPr>
        <p:txBody>
          <a:bodyPr wrap="square" rtlCol="0">
            <a:spAutoFit/>
          </a:bodyPr>
          <a:lstStyle/>
          <a:p>
            <a:pPr algn="l">
              <a:lnSpc>
                <a:spcPct val="150000"/>
              </a:lnSpc>
            </a:pPr>
            <a:r>
              <a:rPr lang="zh-CN" altLang="en-US" sz="2000" dirty="0"/>
              <a:t>在ResNet网络中有如下几个亮点：</a:t>
            </a:r>
          </a:p>
          <a:p>
            <a:pPr algn="l">
              <a:lnSpc>
                <a:spcPct val="150000"/>
              </a:lnSpc>
            </a:pPr>
            <a:r>
              <a:rPr lang="zh-CN" altLang="en-US" sz="2000" dirty="0"/>
              <a:t>●提出residual结构（残差结构），并搭建超深的网络结构(突破1000层)</a:t>
            </a:r>
          </a:p>
          <a:p>
            <a:pPr algn="l">
              <a:lnSpc>
                <a:spcPct val="150000"/>
              </a:lnSpc>
            </a:pPr>
            <a:r>
              <a:rPr lang="zh-CN" altLang="en-US" sz="2000" dirty="0"/>
              <a:t>●使用Batch  Normalization加速训练(丢弃dropout)</a:t>
            </a:r>
            <a:endParaRPr lang="en-US" altLang="zh-CN" sz="2000" dirty="0"/>
          </a:p>
          <a:p>
            <a:pPr algn="l"/>
            <a:endParaRPr lang="zh-CN" altLang="en-US" sz="2000" dirty="0"/>
          </a:p>
          <a:p>
            <a:pPr algn="l"/>
            <a:r>
              <a:rPr lang="zh-CN" altLang="en-US" sz="2000" dirty="0"/>
              <a:t>在ResNet网络提出之前，传统的卷积神经网络都是通过将一系列卷积层与下采样层进行堆叠得到的。但 是当堆叠到一定网络深度时，就会出现两个问题：</a:t>
            </a:r>
          </a:p>
          <a:p>
            <a:pPr algn="l">
              <a:lnSpc>
                <a:spcPct val="150000"/>
              </a:lnSpc>
            </a:pPr>
            <a:r>
              <a:rPr lang="zh-CN" altLang="en-US" sz="2000" dirty="0"/>
              <a:t>●梯度消失或梯度爆炸。</a:t>
            </a:r>
          </a:p>
          <a:p>
            <a:pPr algn="l">
              <a:lnSpc>
                <a:spcPct val="150000"/>
              </a:lnSpc>
            </a:pPr>
            <a:r>
              <a:rPr lang="zh-CN" altLang="en-US" sz="2000" dirty="0"/>
              <a:t>●退化问题(degradation  problem)</a:t>
            </a:r>
            <a:endParaRPr lang="en-US" altLang="zh-CN" sz="2000" dirty="0"/>
          </a:p>
          <a:p>
            <a:pPr algn="l">
              <a:lnSpc>
                <a:spcPct val="150000"/>
              </a:lnSpc>
            </a:pPr>
            <a:endParaRPr lang="zh-CN" altLang="en-US" sz="2000" dirty="0"/>
          </a:p>
          <a:p>
            <a:pPr algn="l"/>
            <a:r>
              <a:rPr lang="zh-CN" altLang="en-US" sz="2000" dirty="0"/>
              <a:t>在ResNet论文中说通过数据的预处理以及在网络中使用BN（Batch    Normalization）层能够解决梯度消失或者梯度爆炸问题。但是对于退化问题（随着网络层数的加深，</a:t>
            </a:r>
            <a:r>
              <a:rPr lang="zh-CN" altLang="en-US" sz="2000" dirty="0">
                <a:solidFill>
                  <a:srgbClr val="FF0000"/>
                </a:solidFill>
              </a:rPr>
              <a:t>效果还会变差</a:t>
            </a:r>
            <a:r>
              <a:rPr lang="zh-CN" altLang="en-US" sz="2000" dirty="0"/>
              <a:t>，如下图所示）并没有很好的解决办法。</a:t>
            </a:r>
          </a:p>
        </p:txBody>
      </p:sp>
      <p:pic>
        <p:nvPicPr>
          <p:cNvPr id="25" name="image13.jpeg"/>
          <p:cNvPicPr>
            <a:picLocks noChangeAspect="1"/>
          </p:cNvPicPr>
          <p:nvPr/>
        </p:nvPicPr>
        <p:blipFill>
          <a:blip r:embed="rId3" cstate="print"/>
          <a:stretch>
            <a:fillRect/>
          </a:stretch>
        </p:blipFill>
        <p:spPr>
          <a:xfrm>
            <a:off x="2665663" y="4871858"/>
            <a:ext cx="7114540" cy="1842770"/>
          </a:xfrm>
          <a:prstGeom prst="rect">
            <a:avLst/>
          </a:prstGeom>
        </p:spPr>
      </p:pic>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20750" y="234071"/>
            <a:ext cx="9274175" cy="1688411"/>
          </a:xfrm>
          <a:prstGeom prst="rect">
            <a:avLst/>
          </a:prstGeom>
          <a:noFill/>
          <a:ln w="9525">
            <a:noFill/>
          </a:ln>
        </p:spPr>
        <p:txBody>
          <a:bodyPr wrap="square">
            <a:spAutoFit/>
          </a:bodyPr>
          <a:lstStyle/>
          <a:p>
            <a:pPr indent="0">
              <a:lnSpc>
                <a:spcPct val="150000"/>
              </a:lnSpc>
            </a:pPr>
            <a:r>
              <a:rPr lang="zh-CN" sz="2400" b="0" dirty="0">
                <a:solidFill>
                  <a:srgbClr val="FF0000"/>
                </a:solidFill>
                <a:ea typeface="微软雅黑" panose="020B0503020204020204" pitchFamily="34" charset="-122"/>
              </a:rPr>
              <a:t>所以</a:t>
            </a:r>
            <a:r>
              <a:rPr lang="en-US" sz="2400" b="0" dirty="0" err="1">
                <a:solidFill>
                  <a:srgbClr val="FF0000"/>
                </a:solidFill>
                <a:latin typeface="Arial" panose="020B0604020202020204" pitchFamily="34" charset="0"/>
                <a:cs typeface="Lucida Console" panose="020B0609040504020204" charset="0"/>
              </a:rPr>
              <a:t>ResNet</a:t>
            </a:r>
            <a:r>
              <a:rPr lang="zh-CN" sz="2400" b="0" dirty="0">
                <a:solidFill>
                  <a:srgbClr val="FF0000"/>
                </a:solidFill>
                <a:ea typeface="微软雅黑" panose="020B0503020204020204" pitchFamily="34" charset="-122"/>
              </a:rPr>
              <a:t>论文提出了</a:t>
            </a:r>
            <a:r>
              <a:rPr lang="en-US" sz="2400" b="0" dirty="0">
                <a:solidFill>
                  <a:srgbClr val="FF0000"/>
                </a:solidFill>
                <a:latin typeface="Arial" panose="020B0604020202020204" pitchFamily="34" charset="0"/>
                <a:cs typeface="Lucida Console" panose="020B0609040504020204" charset="0"/>
              </a:rPr>
              <a:t>residual</a:t>
            </a:r>
            <a:r>
              <a:rPr lang="zh-CN" sz="2400" b="0" dirty="0">
                <a:solidFill>
                  <a:srgbClr val="FF0000"/>
                </a:solidFill>
                <a:ea typeface="微软雅黑" panose="020B0503020204020204" pitchFamily="34" charset="-122"/>
              </a:rPr>
              <a:t>结构（残差结构）来减轻退化问题。下图是使用</a:t>
            </a:r>
            <a:r>
              <a:rPr lang="en-US" sz="2400" b="0" dirty="0">
                <a:solidFill>
                  <a:srgbClr val="FF0000"/>
                </a:solidFill>
                <a:latin typeface="Arial" panose="020B0604020202020204" pitchFamily="34" charset="0"/>
                <a:cs typeface="Lucida Console" panose="020B0609040504020204" charset="0"/>
              </a:rPr>
              <a:t>residual</a:t>
            </a:r>
            <a:r>
              <a:rPr lang="zh-CN" sz="2400" b="0" dirty="0">
                <a:solidFill>
                  <a:srgbClr val="FF0000"/>
                </a:solidFill>
                <a:ea typeface="微软雅黑" panose="020B0503020204020204" pitchFamily="34" charset="-122"/>
              </a:rPr>
              <a:t>结构的卷积网络，可以看到随着网络的不断加深，效果并没有变差，反而变的更好了。</a:t>
            </a:r>
            <a:endParaRPr lang="zh-CN" altLang="en-US" sz="2400" b="0" dirty="0">
              <a:solidFill>
                <a:srgbClr val="FF0000"/>
              </a:solidFill>
              <a:ea typeface="微软雅黑" panose="020B0503020204020204" pitchFamily="34" charset="-122"/>
            </a:endParaRPr>
          </a:p>
        </p:txBody>
      </p:sp>
      <p:pic>
        <p:nvPicPr>
          <p:cNvPr id="27" name="image14.jpeg"/>
          <p:cNvPicPr>
            <a:picLocks noChangeAspect="1"/>
          </p:cNvPicPr>
          <p:nvPr/>
        </p:nvPicPr>
        <p:blipFill>
          <a:blip r:embed="rId3" cstate="print"/>
          <a:stretch>
            <a:fillRect/>
          </a:stretch>
        </p:blipFill>
        <p:spPr>
          <a:xfrm>
            <a:off x="1089343" y="2370455"/>
            <a:ext cx="5584825" cy="3602990"/>
          </a:xfrm>
          <a:prstGeom prst="rect">
            <a:avLst/>
          </a:prstGeom>
        </p:spPr>
      </p:pic>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文本框 107"/>
          <p:cNvSpPr txBox="1"/>
          <p:nvPr/>
        </p:nvSpPr>
        <p:spPr>
          <a:xfrm>
            <a:off x="919480" y="154623"/>
            <a:ext cx="5080000" cy="521970"/>
          </a:xfrm>
          <a:prstGeom prst="rect">
            <a:avLst/>
          </a:prstGeom>
          <a:noFill/>
          <a:ln w="9525">
            <a:noFill/>
          </a:ln>
        </p:spPr>
        <p:txBody>
          <a:bodyPr>
            <a:spAutoFit/>
          </a:bodyPr>
          <a:lstStyle/>
          <a:p>
            <a:pPr marL="473075" indent="-473075"/>
            <a:r>
              <a:rPr lang="en-US" sz="2800" b="1">
                <a:solidFill>
                  <a:srgbClr val="333333"/>
                </a:solidFill>
                <a:latin typeface="Arial" panose="020B0604020202020204" pitchFamily="34" charset="0"/>
              </a:rPr>
              <a:t>2.4.2 </a:t>
            </a:r>
            <a:r>
              <a:rPr lang="zh-CN" sz="2800" b="1">
                <a:solidFill>
                  <a:srgbClr val="333333"/>
                </a:solidFill>
                <a:ea typeface="微软雅黑" panose="020B0503020204020204" pitchFamily="34" charset="-122"/>
              </a:rPr>
              <a:t>残差结构（</a:t>
            </a:r>
            <a:r>
              <a:rPr lang="en-US" sz="2800" b="1">
                <a:solidFill>
                  <a:srgbClr val="333333"/>
                </a:solidFill>
                <a:latin typeface="Arial" panose="020B0604020202020204" pitchFamily="34" charset="0"/>
                <a:cs typeface="微软雅黑" panose="020B0503020204020204" pitchFamily="34" charset="-122"/>
              </a:rPr>
              <a:t>residual</a:t>
            </a:r>
            <a:r>
              <a:rPr lang="zh-CN" sz="2800" b="1">
                <a:solidFill>
                  <a:srgbClr val="333333"/>
                </a:solidFill>
                <a:ea typeface="微软雅黑" panose="020B0503020204020204" pitchFamily="34" charset="-122"/>
              </a:rPr>
              <a:t>）</a:t>
            </a:r>
            <a:endParaRPr lang="zh-CN" altLang="en-US" sz="2800"/>
          </a:p>
        </p:txBody>
      </p:sp>
      <p:sp>
        <p:nvSpPr>
          <p:cNvPr id="2" name="文本框 1"/>
          <p:cNvSpPr txBox="1"/>
          <p:nvPr/>
        </p:nvSpPr>
        <p:spPr>
          <a:xfrm>
            <a:off x="919480" y="779145"/>
            <a:ext cx="9754870" cy="1291590"/>
          </a:xfrm>
          <a:prstGeom prst="rect">
            <a:avLst/>
          </a:prstGeom>
          <a:noFill/>
          <a:ln w="9525">
            <a:noFill/>
          </a:ln>
        </p:spPr>
        <p:txBody>
          <a:bodyPr wrap="square">
            <a:spAutoFit/>
          </a:bodyPr>
          <a:lstStyle/>
          <a:p>
            <a:pPr indent="0"/>
            <a:r>
              <a:rPr lang="zh-CN" b="1" dirty="0">
                <a:solidFill>
                  <a:srgbClr val="FF0000"/>
                </a:solidFill>
                <a:ea typeface="微软雅黑" panose="020B0503020204020204" pitchFamily="34" charset="-122"/>
              </a:rPr>
              <a:t>残差指的是什么？</a:t>
            </a:r>
            <a:endParaRPr lang="zh-CN" b="0" dirty="0">
              <a:solidFill>
                <a:srgbClr val="FF0000"/>
              </a:solidFill>
              <a:ea typeface="微软雅黑" panose="020B0503020204020204" pitchFamily="34" charset="-122"/>
            </a:endParaRPr>
          </a:p>
          <a:p>
            <a:pPr indent="0"/>
            <a:r>
              <a:rPr lang="zh-CN" sz="2000" b="0" dirty="0">
                <a:solidFill>
                  <a:srgbClr val="333333"/>
                </a:solidFill>
                <a:ea typeface="微软雅黑" panose="020B0503020204020204" pitchFamily="34" charset="-122"/>
              </a:rPr>
              <a:t>其中</a:t>
            </a:r>
            <a:r>
              <a:rPr lang="en-US" sz="2000" b="0" dirty="0" err="1">
                <a:solidFill>
                  <a:srgbClr val="333333"/>
                </a:solidFill>
                <a:latin typeface="Arial" panose="020B0604020202020204" pitchFamily="34" charset="0"/>
                <a:cs typeface="Lucida Console" panose="020B0609040504020204" charset="0"/>
              </a:rPr>
              <a:t>ResNet</a:t>
            </a:r>
            <a:r>
              <a:rPr lang="zh-CN" sz="2000" b="0" dirty="0">
                <a:solidFill>
                  <a:srgbClr val="333333"/>
                </a:solidFill>
                <a:ea typeface="微软雅黑" panose="020B0503020204020204" pitchFamily="34" charset="-122"/>
              </a:rPr>
              <a:t>提出了两种</a:t>
            </a:r>
            <a:r>
              <a:rPr lang="en-US" sz="2000" b="0" dirty="0">
                <a:solidFill>
                  <a:srgbClr val="333333"/>
                </a:solidFill>
                <a:latin typeface="Arial" panose="020B0604020202020204" pitchFamily="34" charset="0"/>
                <a:cs typeface="Lucida Console" panose="020B0609040504020204" charset="0"/>
              </a:rPr>
              <a:t>mapping</a:t>
            </a:r>
            <a:r>
              <a:rPr lang="zh-CN" sz="2000" b="0" dirty="0">
                <a:solidFill>
                  <a:srgbClr val="333333"/>
                </a:solidFill>
                <a:ea typeface="微软雅黑" panose="020B0503020204020204" pitchFamily="34" charset="-122"/>
              </a:rPr>
              <a:t>：一种是</a:t>
            </a:r>
            <a:r>
              <a:rPr lang="en-US" sz="2000" b="0" dirty="0">
                <a:solidFill>
                  <a:srgbClr val="333333"/>
                </a:solidFill>
                <a:latin typeface="Arial" panose="020B0604020202020204" pitchFamily="34" charset="0"/>
                <a:cs typeface="Lucida Console" panose="020B0609040504020204" charset="0"/>
              </a:rPr>
              <a:t>identity mapping</a:t>
            </a:r>
            <a:r>
              <a:rPr lang="zh-CN" sz="2000" b="0" dirty="0">
                <a:solidFill>
                  <a:srgbClr val="333333"/>
                </a:solidFill>
                <a:ea typeface="微软雅黑" panose="020B0503020204020204" pitchFamily="34" charset="-122"/>
              </a:rPr>
              <a:t>，指的就是下图中</a:t>
            </a:r>
            <a:r>
              <a:rPr lang="en-US" sz="2000" b="0" dirty="0">
                <a:solidFill>
                  <a:srgbClr val="333333"/>
                </a:solidFill>
                <a:latin typeface="Arial" panose="020B0604020202020204" pitchFamily="34" charset="0"/>
              </a:rPr>
              <a:t>”</a:t>
            </a:r>
            <a:r>
              <a:rPr lang="zh-CN" sz="2000" b="0" dirty="0">
                <a:solidFill>
                  <a:srgbClr val="333333"/>
                </a:solidFill>
                <a:ea typeface="微软雅黑" panose="020B0503020204020204" pitchFamily="34" charset="-122"/>
              </a:rPr>
              <a:t>弯弯的曲线</a:t>
            </a:r>
            <a:r>
              <a:rPr lang="en-US" sz="2000" b="0" dirty="0">
                <a:solidFill>
                  <a:srgbClr val="333333"/>
                </a:solidFill>
                <a:latin typeface="Arial" panose="020B0604020202020204" pitchFamily="34" charset="0"/>
              </a:rPr>
              <a:t>”</a:t>
            </a:r>
            <a:r>
              <a:rPr lang="zh-CN" sz="2000" b="0" dirty="0">
                <a:solidFill>
                  <a:srgbClr val="333333"/>
                </a:solidFill>
                <a:ea typeface="微软雅黑" panose="020B0503020204020204" pitchFamily="34" charset="-122"/>
              </a:rPr>
              <a:t>，另一种</a:t>
            </a:r>
            <a:r>
              <a:rPr lang="en-US" sz="2000" b="0" dirty="0">
                <a:solidFill>
                  <a:srgbClr val="333333"/>
                </a:solidFill>
                <a:latin typeface="Arial" panose="020B0604020202020204" pitchFamily="34" charset="0"/>
                <a:cs typeface="Lucida Console" panose="020B0609040504020204" charset="0"/>
              </a:rPr>
              <a:t>residual mapping</a:t>
            </a:r>
            <a:r>
              <a:rPr lang="zh-CN" sz="2000" b="0" dirty="0">
                <a:solidFill>
                  <a:srgbClr val="333333"/>
                </a:solidFill>
                <a:ea typeface="微软雅黑" panose="020B0503020204020204" pitchFamily="34" charset="-122"/>
              </a:rPr>
              <a:t>，指的就是除了</a:t>
            </a:r>
            <a:r>
              <a:rPr lang="en-US" sz="2000" b="0" dirty="0">
                <a:solidFill>
                  <a:srgbClr val="333333"/>
                </a:solidFill>
                <a:latin typeface="Arial" panose="020B0604020202020204" pitchFamily="34" charset="0"/>
              </a:rPr>
              <a:t>”</a:t>
            </a:r>
            <a:r>
              <a:rPr lang="zh-CN" sz="2000" b="0" dirty="0">
                <a:solidFill>
                  <a:srgbClr val="333333"/>
                </a:solidFill>
                <a:ea typeface="微软雅黑" panose="020B0503020204020204" pitchFamily="34" charset="-122"/>
              </a:rPr>
              <a:t>弯弯的曲线</a:t>
            </a:r>
            <a:r>
              <a:rPr lang="en-US" sz="2000" b="0" dirty="0">
                <a:solidFill>
                  <a:srgbClr val="333333"/>
                </a:solidFill>
                <a:latin typeface="Arial" panose="020B0604020202020204" pitchFamily="34" charset="0"/>
              </a:rPr>
              <a:t>“</a:t>
            </a:r>
            <a:r>
              <a:rPr lang="zh-CN" sz="2000" b="0" dirty="0">
                <a:solidFill>
                  <a:srgbClr val="333333"/>
                </a:solidFill>
                <a:ea typeface="微软雅黑" panose="020B0503020204020204" pitchFamily="34" charset="-122"/>
              </a:rPr>
              <a:t>那部分，所以最后的输出是</a:t>
            </a:r>
            <a:r>
              <a:rPr lang="en-US" sz="2000" b="0" dirty="0">
                <a:solidFill>
                  <a:srgbClr val="333333"/>
                </a:solidFill>
                <a:latin typeface="微软雅黑" panose="020B0503020204020204" pitchFamily="34" charset="-122"/>
                <a:cs typeface="Lucida Console" panose="020B0609040504020204" charset="0"/>
              </a:rPr>
              <a:t> </a:t>
            </a:r>
            <a:r>
              <a:rPr lang="en-US" sz="2000" b="0" dirty="0">
                <a:solidFill>
                  <a:srgbClr val="333333"/>
                </a:solidFill>
                <a:latin typeface="Arial" panose="020B0604020202020204" pitchFamily="34" charset="0"/>
                <a:cs typeface="Lucida Console" panose="020B0609040504020204" charset="0"/>
              </a:rPr>
              <a:t>y=F(x)+x</a:t>
            </a:r>
            <a:endParaRPr lang="zh-CN" altLang="en-US" sz="2000" dirty="0"/>
          </a:p>
        </p:txBody>
      </p:sp>
      <p:sp>
        <p:nvSpPr>
          <p:cNvPr id="3" name="文本框 2"/>
          <p:cNvSpPr txBox="1"/>
          <p:nvPr/>
        </p:nvSpPr>
        <p:spPr>
          <a:xfrm>
            <a:off x="919480" y="2070735"/>
            <a:ext cx="5036185" cy="4707890"/>
          </a:xfrm>
          <a:prstGeom prst="rect">
            <a:avLst/>
          </a:prstGeom>
          <a:noFill/>
          <a:ln w="9525">
            <a:noFill/>
          </a:ln>
        </p:spPr>
        <p:txBody>
          <a:bodyPr wrap="square">
            <a:spAutoFit/>
          </a:bodyPr>
          <a:lstStyle/>
          <a:p>
            <a:pPr indent="0"/>
            <a:r>
              <a:rPr lang="zh-CN" sz="2000" b="0" dirty="0">
                <a:solidFill>
                  <a:srgbClr val="333333"/>
                </a:solidFill>
                <a:ea typeface="微软雅黑" panose="020B0503020204020204" pitchFamily="34" charset="-122"/>
              </a:rPr>
              <a:t>顾名思义，就是指本身，也就是公式中的</a:t>
            </a:r>
            <a:r>
              <a:rPr lang="en-US" sz="2000" b="0" dirty="0">
                <a:solidFill>
                  <a:srgbClr val="333333"/>
                </a:solidFill>
                <a:latin typeface="Arial" panose="020B0604020202020204" pitchFamily="34" charset="0"/>
                <a:cs typeface="Lucida Console" panose="020B0609040504020204" charset="0"/>
              </a:rPr>
              <a:t>x</a:t>
            </a:r>
            <a:r>
              <a:rPr lang="zh-CN" sz="2000" b="0" dirty="0">
                <a:solidFill>
                  <a:srgbClr val="333333"/>
                </a:solidFill>
                <a:ea typeface="微软雅黑" panose="020B0503020204020204" pitchFamily="34" charset="-122"/>
              </a:rPr>
              <a:t>，而</a:t>
            </a:r>
            <a:r>
              <a:rPr lang="en-US" sz="2000" b="0" dirty="0">
                <a:solidFill>
                  <a:srgbClr val="333333"/>
                </a:solidFill>
                <a:latin typeface="Arial" panose="020B0604020202020204" pitchFamily="34" charset="0"/>
                <a:cs typeface="Lucida Console" panose="020B0609040504020204" charset="0"/>
              </a:rPr>
              <a:t>residual  mapping</a:t>
            </a:r>
            <a:r>
              <a:rPr lang="zh-CN" sz="2000" b="0" dirty="0">
                <a:solidFill>
                  <a:srgbClr val="333333"/>
                </a:solidFill>
                <a:ea typeface="微软雅黑" panose="020B0503020204020204" pitchFamily="34" charset="-122"/>
              </a:rPr>
              <a:t>指的是</a:t>
            </a:r>
            <a:r>
              <a:rPr lang="en-US" sz="2000" b="0" dirty="0">
                <a:solidFill>
                  <a:srgbClr val="333333"/>
                </a:solidFill>
                <a:latin typeface="Arial" panose="020B0604020202020204" pitchFamily="34" charset="0"/>
              </a:rPr>
              <a:t>“</a:t>
            </a:r>
            <a:r>
              <a:rPr lang="zh-CN" sz="2000" b="0" dirty="0">
                <a:solidFill>
                  <a:srgbClr val="333333"/>
                </a:solidFill>
                <a:ea typeface="微软雅黑" panose="020B0503020204020204" pitchFamily="34" charset="-122"/>
              </a:rPr>
              <a:t>差</a:t>
            </a:r>
            <a:r>
              <a:rPr lang="en-US" sz="2000" b="0" dirty="0">
                <a:solidFill>
                  <a:srgbClr val="333333"/>
                </a:solidFill>
                <a:latin typeface="Arial" panose="020B0604020202020204" pitchFamily="34" charset="0"/>
              </a:rPr>
              <a:t>”</a:t>
            </a:r>
            <a:r>
              <a:rPr lang="zh-CN" sz="2000" b="0" dirty="0">
                <a:solidFill>
                  <a:srgbClr val="333333"/>
                </a:solidFill>
                <a:ea typeface="微软雅黑" panose="020B0503020204020204" pitchFamily="34" charset="-122"/>
              </a:rPr>
              <a:t>，也就是</a:t>
            </a:r>
            <a:r>
              <a:rPr lang="en-US" sz="2000" b="0" dirty="0">
                <a:solidFill>
                  <a:srgbClr val="333333"/>
                </a:solidFill>
                <a:latin typeface="Arial" panose="020B0604020202020204" pitchFamily="34" charset="0"/>
                <a:cs typeface="Lucida Console" panose="020B0609040504020204" charset="0"/>
              </a:rPr>
              <a:t>y−x</a:t>
            </a:r>
            <a:r>
              <a:rPr lang="zh-CN" sz="2000" b="0" dirty="0">
                <a:solidFill>
                  <a:srgbClr val="333333"/>
                </a:solidFill>
                <a:ea typeface="微软雅黑" panose="020B0503020204020204" pitchFamily="34" charset="-122"/>
              </a:rPr>
              <a:t>，所以残差指的就是</a:t>
            </a:r>
            <a:r>
              <a:rPr lang="en-US" sz="2000" b="0" dirty="0">
                <a:solidFill>
                  <a:srgbClr val="333333"/>
                </a:solidFill>
                <a:latin typeface="Arial" panose="020B0604020202020204" pitchFamily="34" charset="0"/>
                <a:cs typeface="Lucida Console" panose="020B0609040504020204" charset="0"/>
              </a:rPr>
              <a:t>F(x)</a:t>
            </a:r>
            <a:r>
              <a:rPr lang="zh-CN" sz="2000" b="0" dirty="0">
                <a:solidFill>
                  <a:srgbClr val="333333"/>
                </a:solidFill>
                <a:ea typeface="微软雅黑" panose="020B0503020204020204" pitchFamily="34" charset="-122"/>
              </a:rPr>
              <a:t>部分。</a:t>
            </a:r>
          </a:p>
          <a:p>
            <a:pPr indent="0"/>
            <a:r>
              <a:rPr lang="zh-CN" sz="2000" b="0" dirty="0">
                <a:solidFill>
                  <a:srgbClr val="FF0000"/>
                </a:solidFill>
                <a:ea typeface="微软雅黑" panose="020B0503020204020204" pitchFamily="34" charset="-122"/>
              </a:rPr>
              <a:t>下图是论文中给出的两种残差结构。左边的残差结构是针对层数较少网络，例如</a:t>
            </a:r>
            <a:r>
              <a:rPr lang="en-US" sz="2000" b="0" dirty="0">
                <a:solidFill>
                  <a:srgbClr val="FF0000"/>
                </a:solidFill>
                <a:latin typeface="Arial" panose="020B0604020202020204" pitchFamily="34" charset="0"/>
                <a:cs typeface="Lucida Console" panose="020B0609040504020204" charset="0"/>
              </a:rPr>
              <a:t>ResNet18</a:t>
            </a:r>
            <a:r>
              <a:rPr lang="zh-CN" sz="2000" b="0" dirty="0">
                <a:solidFill>
                  <a:srgbClr val="FF0000"/>
                </a:solidFill>
                <a:ea typeface="微软雅黑" panose="020B0503020204020204" pitchFamily="34" charset="-122"/>
              </a:rPr>
              <a:t>层和</a:t>
            </a:r>
            <a:r>
              <a:rPr lang="en-US" sz="2000" b="0" dirty="0">
                <a:solidFill>
                  <a:srgbClr val="FF0000"/>
                </a:solidFill>
                <a:latin typeface="Arial" panose="020B0604020202020204" pitchFamily="34" charset="0"/>
                <a:cs typeface="Lucida Console" panose="020B0609040504020204" charset="0"/>
              </a:rPr>
              <a:t>ResNet34</a:t>
            </a:r>
            <a:r>
              <a:rPr lang="zh-CN" sz="2000" b="0" dirty="0">
                <a:solidFill>
                  <a:srgbClr val="FF0000"/>
                </a:solidFill>
                <a:ea typeface="微软雅黑" panose="020B0503020204020204" pitchFamily="34" charset="-122"/>
              </a:rPr>
              <a:t>层网络。右边是针对网络层数较多的网络，例如</a:t>
            </a:r>
            <a:r>
              <a:rPr lang="en-US" sz="2000" b="0" dirty="0">
                <a:solidFill>
                  <a:srgbClr val="FF0000"/>
                </a:solidFill>
                <a:latin typeface="Arial" panose="020B0604020202020204" pitchFamily="34" charset="0"/>
                <a:cs typeface="Lucida Console" panose="020B0609040504020204" charset="0"/>
              </a:rPr>
              <a:t>ResNet101</a:t>
            </a:r>
            <a:r>
              <a:rPr lang="zh-CN" sz="2000" b="0" dirty="0">
                <a:solidFill>
                  <a:srgbClr val="FF0000"/>
                </a:solidFill>
                <a:ea typeface="微软雅黑" panose="020B0503020204020204" pitchFamily="34" charset="-122"/>
              </a:rPr>
              <a:t>，</a:t>
            </a:r>
            <a:r>
              <a:rPr lang="en-US" sz="2000" b="0" dirty="0">
                <a:solidFill>
                  <a:srgbClr val="FF0000"/>
                </a:solidFill>
                <a:latin typeface="Arial" panose="020B0604020202020204" pitchFamily="34" charset="0"/>
                <a:cs typeface="Lucida Console" panose="020B0609040504020204" charset="0"/>
              </a:rPr>
              <a:t>ResNet152</a:t>
            </a:r>
            <a:r>
              <a:rPr lang="zh-CN" sz="2000" b="0" dirty="0">
                <a:solidFill>
                  <a:srgbClr val="FF0000"/>
                </a:solidFill>
                <a:ea typeface="微软雅黑" panose="020B0503020204020204" pitchFamily="34" charset="-122"/>
              </a:rPr>
              <a:t>等。</a:t>
            </a:r>
            <a:r>
              <a:rPr lang="zh-CN" sz="2000" b="0" dirty="0">
                <a:solidFill>
                  <a:srgbClr val="333333"/>
                </a:solidFill>
                <a:ea typeface="微软雅黑" panose="020B0503020204020204" pitchFamily="34" charset="-122"/>
              </a:rPr>
              <a:t>为什么深层网络</a:t>
            </a:r>
            <a:r>
              <a:rPr lang="en-US" sz="2000" b="0" dirty="0">
                <a:solidFill>
                  <a:srgbClr val="333333"/>
                </a:solidFill>
                <a:latin typeface="微软雅黑" panose="020B0503020204020204" pitchFamily="34" charset="-122"/>
                <a:cs typeface="Lucida Console" panose="020B0609040504020204" charset="0"/>
              </a:rPr>
              <a:t> </a:t>
            </a:r>
            <a:r>
              <a:rPr lang="zh-CN" sz="2000" b="0" dirty="0">
                <a:solidFill>
                  <a:srgbClr val="333333"/>
                </a:solidFill>
                <a:ea typeface="微软雅黑" panose="020B0503020204020204" pitchFamily="34" charset="-122"/>
              </a:rPr>
              <a:t>要使用右侧的残差结构呢。因为，右侧的残差结构能够减少网络参数与运算量。同样输入一个</a:t>
            </a:r>
            <a:r>
              <a:rPr lang="en-US" sz="2000" b="0" dirty="0">
                <a:solidFill>
                  <a:srgbClr val="333333"/>
                </a:solidFill>
                <a:latin typeface="Arial" panose="020B0604020202020204" pitchFamily="34" charset="0"/>
                <a:cs typeface="Lucida Console" panose="020B0609040504020204" charset="0"/>
              </a:rPr>
              <a:t>channel </a:t>
            </a:r>
            <a:r>
              <a:rPr lang="zh-CN" sz="2000" b="0" dirty="0">
                <a:solidFill>
                  <a:srgbClr val="333333"/>
                </a:solidFill>
                <a:ea typeface="微软雅黑" panose="020B0503020204020204" pitchFamily="34" charset="-122"/>
              </a:rPr>
              <a:t>为</a:t>
            </a:r>
            <a:r>
              <a:rPr lang="en-US" sz="2000" b="0" dirty="0">
                <a:solidFill>
                  <a:srgbClr val="333333"/>
                </a:solidFill>
                <a:latin typeface="Arial" panose="020B0604020202020204" pitchFamily="34" charset="0"/>
                <a:cs typeface="Lucida Console" panose="020B0609040504020204" charset="0"/>
              </a:rPr>
              <a:t>256</a:t>
            </a:r>
            <a:r>
              <a:rPr lang="zh-CN" sz="2000" b="0" dirty="0">
                <a:solidFill>
                  <a:srgbClr val="333333"/>
                </a:solidFill>
                <a:ea typeface="微软雅黑" panose="020B0503020204020204" pitchFamily="34" charset="-122"/>
              </a:rPr>
              <a:t>的特征矩阵，如果使用左侧的残差结构需要大约</a:t>
            </a:r>
            <a:r>
              <a:rPr lang="en-US" sz="2000" b="0" dirty="0">
                <a:solidFill>
                  <a:srgbClr val="333333"/>
                </a:solidFill>
                <a:latin typeface="Arial" panose="020B0604020202020204" pitchFamily="34" charset="0"/>
                <a:cs typeface="Lucida Console" panose="020B0609040504020204" charset="0"/>
              </a:rPr>
              <a:t>1170648</a:t>
            </a:r>
            <a:r>
              <a:rPr lang="zh-CN" sz="2000" b="0" dirty="0">
                <a:solidFill>
                  <a:srgbClr val="333333"/>
                </a:solidFill>
                <a:ea typeface="微软雅黑" panose="020B0503020204020204" pitchFamily="34" charset="-122"/>
              </a:rPr>
              <a:t>个参数，但如果使用右侧的残差结构只需要</a:t>
            </a:r>
            <a:r>
              <a:rPr lang="en-US" sz="2000" b="0" dirty="0">
                <a:solidFill>
                  <a:srgbClr val="333333"/>
                </a:solidFill>
                <a:latin typeface="Arial" panose="020B0604020202020204" pitchFamily="34" charset="0"/>
                <a:cs typeface="Lucida Console" panose="020B0609040504020204" charset="0"/>
              </a:rPr>
              <a:t>69632</a:t>
            </a:r>
            <a:r>
              <a:rPr lang="zh-CN" sz="2000" b="0" dirty="0">
                <a:solidFill>
                  <a:srgbClr val="333333"/>
                </a:solidFill>
                <a:ea typeface="微软雅黑" panose="020B0503020204020204" pitchFamily="34" charset="-122"/>
              </a:rPr>
              <a:t>个参数。明显搭建深层网络时，使用右侧的残差结构更合适。</a:t>
            </a:r>
            <a:endParaRPr lang="zh-CN" altLang="en-US" sz="2000" dirty="0"/>
          </a:p>
        </p:txBody>
      </p:sp>
      <p:pic>
        <p:nvPicPr>
          <p:cNvPr id="29" name="image15.jpeg"/>
          <p:cNvPicPr>
            <a:picLocks noChangeAspect="1"/>
          </p:cNvPicPr>
          <p:nvPr/>
        </p:nvPicPr>
        <p:blipFill>
          <a:blip r:embed="rId3" cstate="print"/>
          <a:stretch>
            <a:fillRect/>
          </a:stretch>
        </p:blipFill>
        <p:spPr>
          <a:xfrm>
            <a:off x="6232525" y="3143568"/>
            <a:ext cx="5638800" cy="3222625"/>
          </a:xfrm>
          <a:prstGeom prst="rect">
            <a:avLst/>
          </a:prstGeom>
        </p:spPr>
      </p:pic>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文本框 107"/>
          <p:cNvSpPr txBox="1"/>
          <p:nvPr/>
        </p:nvSpPr>
        <p:spPr>
          <a:xfrm>
            <a:off x="838188" y="170646"/>
            <a:ext cx="10515623" cy="3730765"/>
          </a:xfrm>
          <a:prstGeom prst="rect">
            <a:avLst/>
          </a:prstGeom>
          <a:noFill/>
          <a:ln w="9525">
            <a:noFill/>
          </a:ln>
        </p:spPr>
        <p:txBody>
          <a:bodyPr wrap="square">
            <a:spAutoFit/>
          </a:bodyPr>
          <a:lstStyle/>
          <a:p>
            <a:pPr indent="0">
              <a:lnSpc>
                <a:spcPct val="150000"/>
              </a:lnSpc>
            </a:pPr>
            <a:r>
              <a:rPr lang="zh-CN" sz="2000" b="0" dirty="0">
                <a:solidFill>
                  <a:srgbClr val="333333"/>
                </a:solidFill>
                <a:ea typeface="微软雅黑" panose="020B0503020204020204" pitchFamily="34" charset="-122"/>
              </a:rPr>
              <a:t>下面先对左侧的残差结构（针对</a:t>
            </a:r>
            <a:r>
              <a:rPr lang="en-US" sz="2000" b="0" dirty="0">
                <a:solidFill>
                  <a:srgbClr val="333333"/>
                </a:solidFill>
                <a:latin typeface="Arial" panose="020B0604020202020204" pitchFamily="34" charset="0"/>
                <a:cs typeface="Lucida Console" panose="020B0609040504020204" charset="0"/>
              </a:rPr>
              <a:t>ResNet18/34</a:t>
            </a:r>
            <a:r>
              <a:rPr lang="zh-CN" sz="2000" b="0" dirty="0">
                <a:solidFill>
                  <a:srgbClr val="333333"/>
                </a:solidFill>
                <a:ea typeface="微软雅黑" panose="020B0503020204020204" pitchFamily="34" charset="-122"/>
              </a:rPr>
              <a:t>）进行一个分析。如下图所示，该残差结构的主分支是由</a:t>
            </a:r>
            <a:r>
              <a:rPr lang="en-US" sz="2000" b="0" dirty="0">
                <a:solidFill>
                  <a:srgbClr val="333333"/>
                </a:solidFill>
                <a:latin typeface="微软雅黑" panose="020B0503020204020204" pitchFamily="34" charset="-122"/>
                <a:cs typeface="Lucida Console" panose="020B0609040504020204" charset="0"/>
              </a:rPr>
              <a:t>   </a:t>
            </a:r>
            <a:r>
              <a:rPr lang="zh-CN" sz="2000" b="0" dirty="0">
                <a:solidFill>
                  <a:srgbClr val="333333"/>
                </a:solidFill>
                <a:ea typeface="微软雅黑" panose="020B0503020204020204" pitchFamily="34" charset="-122"/>
              </a:rPr>
              <a:t>两层</a:t>
            </a:r>
            <a:r>
              <a:rPr lang="en-US" sz="2000" b="0" dirty="0">
                <a:solidFill>
                  <a:srgbClr val="FF0000"/>
                </a:solidFill>
                <a:latin typeface="Arial" panose="020B0604020202020204" pitchFamily="34" charset="0"/>
                <a:cs typeface="Lucida Console" panose="020B0609040504020204" charset="0"/>
              </a:rPr>
              <a:t>3x3</a:t>
            </a:r>
            <a:r>
              <a:rPr lang="zh-CN" sz="2000" b="0" dirty="0">
                <a:solidFill>
                  <a:srgbClr val="333333"/>
                </a:solidFill>
                <a:ea typeface="微软雅黑" panose="020B0503020204020204" pitchFamily="34" charset="-122"/>
              </a:rPr>
              <a:t>的卷积层组成，而残差结构右侧的连接线是</a:t>
            </a:r>
            <a:r>
              <a:rPr lang="en-US" sz="2000" b="0" dirty="0">
                <a:solidFill>
                  <a:srgbClr val="333333"/>
                </a:solidFill>
                <a:latin typeface="Arial" panose="020B0604020202020204" pitchFamily="34" charset="0"/>
                <a:cs typeface="Lucida Console" panose="020B0609040504020204" charset="0"/>
              </a:rPr>
              <a:t>shortcut</a:t>
            </a:r>
            <a:r>
              <a:rPr lang="zh-CN" sz="2000" b="0" dirty="0">
                <a:solidFill>
                  <a:srgbClr val="333333"/>
                </a:solidFill>
                <a:ea typeface="微软雅黑" panose="020B0503020204020204" pitchFamily="34" charset="-122"/>
              </a:rPr>
              <a:t>分支也称捷径分支（注意为了让主分支上的</a:t>
            </a:r>
            <a:r>
              <a:rPr lang="en-US" sz="2000" b="0" dirty="0">
                <a:solidFill>
                  <a:srgbClr val="333333"/>
                </a:solidFill>
                <a:latin typeface="微软雅黑" panose="020B0503020204020204" pitchFamily="34" charset="-122"/>
                <a:cs typeface="Lucida Console" panose="020B0609040504020204" charset="0"/>
              </a:rPr>
              <a:t> </a:t>
            </a:r>
            <a:r>
              <a:rPr lang="zh-CN" sz="2000" b="0" dirty="0">
                <a:solidFill>
                  <a:srgbClr val="333333"/>
                </a:solidFill>
                <a:ea typeface="微软雅黑" panose="020B0503020204020204" pitchFamily="34" charset="-122"/>
              </a:rPr>
              <a:t>输出矩阵能够与我们捷径分支上的输出矩阵进行相加，必须保证这两个输出特征矩阵有相同的</a:t>
            </a:r>
            <a:r>
              <a:rPr lang="en-US" sz="2000" b="0" dirty="0">
                <a:solidFill>
                  <a:srgbClr val="333333"/>
                </a:solidFill>
                <a:latin typeface="微软雅黑" panose="020B0503020204020204" pitchFamily="34" charset="-122"/>
                <a:cs typeface="Lucida Console" panose="020B0609040504020204" charset="0"/>
              </a:rPr>
              <a:t> </a:t>
            </a:r>
            <a:r>
              <a:rPr lang="en-US" sz="2000" b="0" dirty="0">
                <a:solidFill>
                  <a:srgbClr val="333333"/>
                </a:solidFill>
                <a:latin typeface="Arial" panose="020B0604020202020204" pitchFamily="34" charset="0"/>
                <a:cs typeface="Lucida Console" panose="020B0609040504020204" charset="0"/>
              </a:rPr>
              <a:t>shape</a:t>
            </a:r>
            <a:r>
              <a:rPr lang="zh-CN" sz="2000" b="0" dirty="0">
                <a:solidFill>
                  <a:srgbClr val="333333"/>
                </a:solidFill>
                <a:ea typeface="微软雅黑" panose="020B0503020204020204" pitchFamily="34" charset="-122"/>
              </a:rPr>
              <a:t>）。如果刚刚仔细观察了</a:t>
            </a:r>
            <a:r>
              <a:rPr lang="en-US" sz="2000" b="0" dirty="0">
                <a:solidFill>
                  <a:srgbClr val="FF0000"/>
                </a:solidFill>
                <a:latin typeface="Arial" panose="020B0604020202020204" pitchFamily="34" charset="0"/>
                <a:cs typeface="Lucida Console" panose="020B0609040504020204" charset="0"/>
              </a:rPr>
              <a:t>ResNet34</a:t>
            </a:r>
            <a:r>
              <a:rPr lang="zh-CN" sz="2000" b="0" dirty="0">
                <a:solidFill>
                  <a:srgbClr val="FF0000"/>
                </a:solidFill>
                <a:ea typeface="微软雅黑" panose="020B0503020204020204" pitchFamily="34" charset="-122"/>
              </a:rPr>
              <a:t>网络结构图</a:t>
            </a:r>
            <a:r>
              <a:rPr lang="zh-CN" sz="2000" b="0" dirty="0">
                <a:solidFill>
                  <a:srgbClr val="333333"/>
                </a:solidFill>
                <a:ea typeface="微软雅黑" panose="020B0503020204020204" pitchFamily="34" charset="-122"/>
              </a:rPr>
              <a:t>，应该能够发现图中会有一些虚线的残差结构。在原论文中作者只是简单说了这些虚线残差结构有降维的作用，并在捷径分支上通过</a:t>
            </a:r>
            <a:r>
              <a:rPr lang="en-US" sz="2000" b="0" dirty="0">
                <a:solidFill>
                  <a:srgbClr val="333333"/>
                </a:solidFill>
                <a:latin typeface="Arial" panose="020B0604020202020204" pitchFamily="34" charset="0"/>
                <a:cs typeface="Lucida Console" panose="020B0609040504020204" charset="0"/>
              </a:rPr>
              <a:t>1x1</a:t>
            </a:r>
            <a:r>
              <a:rPr lang="zh-CN" sz="2000" b="0" dirty="0">
                <a:solidFill>
                  <a:srgbClr val="333333"/>
                </a:solidFill>
                <a:ea typeface="微软雅黑" panose="020B0503020204020204" pitchFamily="34" charset="-122"/>
              </a:rPr>
              <a:t>的卷积核进行降维处理。而下图右侧给出了详细的虚线残差结构，注意下每个卷积层的步距</a:t>
            </a:r>
            <a:r>
              <a:rPr lang="en-US" sz="2000" b="0" dirty="0">
                <a:solidFill>
                  <a:srgbClr val="333333"/>
                </a:solidFill>
                <a:latin typeface="Arial" panose="020B0604020202020204" pitchFamily="34" charset="0"/>
                <a:cs typeface="Lucida Console" panose="020B0609040504020204" charset="0"/>
              </a:rPr>
              <a:t>stride</a:t>
            </a:r>
            <a:r>
              <a:rPr lang="zh-CN" sz="2000" b="0" dirty="0">
                <a:solidFill>
                  <a:srgbClr val="333333"/>
                </a:solidFill>
                <a:ea typeface="微软雅黑" panose="020B0503020204020204" pitchFamily="34" charset="-122"/>
              </a:rPr>
              <a:t>，以及捷径分支上的卷积核的个数（与主分支上的卷积核个数相同）。</a:t>
            </a:r>
            <a:endParaRPr lang="zh-CN" altLang="en-US" sz="2000" dirty="0"/>
          </a:p>
        </p:txBody>
      </p:sp>
      <p:pic>
        <p:nvPicPr>
          <p:cNvPr id="31" name="image16.jpeg"/>
          <p:cNvPicPr>
            <a:picLocks noChangeAspect="1"/>
          </p:cNvPicPr>
          <p:nvPr/>
        </p:nvPicPr>
        <p:blipFill>
          <a:blip r:embed="rId3" cstate="print"/>
          <a:stretch>
            <a:fillRect/>
          </a:stretch>
        </p:blipFill>
        <p:spPr>
          <a:xfrm>
            <a:off x="3340099" y="3747179"/>
            <a:ext cx="5511800" cy="2682875"/>
          </a:xfrm>
          <a:prstGeom prst="rect">
            <a:avLst/>
          </a:prstGeom>
        </p:spPr>
      </p:pic>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文本框 107"/>
          <p:cNvSpPr txBox="1"/>
          <p:nvPr/>
        </p:nvSpPr>
        <p:spPr>
          <a:xfrm>
            <a:off x="1279624" y="159900"/>
            <a:ext cx="9026525" cy="3269100"/>
          </a:xfrm>
          <a:prstGeom prst="rect">
            <a:avLst/>
          </a:prstGeom>
          <a:noFill/>
          <a:ln w="9525">
            <a:noFill/>
          </a:ln>
        </p:spPr>
        <p:txBody>
          <a:bodyPr wrap="square">
            <a:spAutoFit/>
          </a:bodyPr>
          <a:lstStyle/>
          <a:p>
            <a:pPr indent="0">
              <a:lnSpc>
                <a:spcPct val="150000"/>
              </a:lnSpc>
            </a:pPr>
            <a:r>
              <a:rPr lang="zh-CN" sz="2000" b="0" dirty="0">
                <a:solidFill>
                  <a:srgbClr val="333333"/>
                </a:solidFill>
                <a:ea typeface="微软雅黑" panose="020B0503020204020204" pitchFamily="34" charset="-122"/>
              </a:rPr>
              <a:t>接着再来分析下针对</a:t>
            </a:r>
            <a:r>
              <a:rPr lang="en-US" sz="2000" b="0" dirty="0">
                <a:solidFill>
                  <a:srgbClr val="333333"/>
                </a:solidFill>
                <a:latin typeface="Arial" panose="020B0604020202020204" pitchFamily="34" charset="0"/>
                <a:cs typeface="Lucida Console" panose="020B0609040504020204" charset="0"/>
              </a:rPr>
              <a:t>ResNet50/101/152</a:t>
            </a:r>
            <a:r>
              <a:rPr lang="zh-CN" sz="2000" b="0" dirty="0">
                <a:solidFill>
                  <a:srgbClr val="333333"/>
                </a:solidFill>
                <a:ea typeface="微软雅黑" panose="020B0503020204020204" pitchFamily="34" charset="-122"/>
              </a:rPr>
              <a:t>的残差结构，如下图所示。在该残差结构当中，主分支使用了</a:t>
            </a:r>
            <a:r>
              <a:rPr lang="en-US" sz="2000" b="0" dirty="0">
                <a:solidFill>
                  <a:srgbClr val="333333"/>
                </a:solidFill>
                <a:latin typeface="微软雅黑" panose="020B0503020204020204" pitchFamily="34" charset="-122"/>
                <a:cs typeface="Lucida Console" panose="020B0609040504020204" charset="0"/>
              </a:rPr>
              <a:t> </a:t>
            </a:r>
            <a:r>
              <a:rPr lang="zh-CN" sz="2000" b="0" dirty="0">
                <a:solidFill>
                  <a:srgbClr val="333333"/>
                </a:solidFill>
                <a:ea typeface="微软雅黑" panose="020B0503020204020204" pitchFamily="34" charset="-122"/>
              </a:rPr>
              <a:t>三个卷积层，第一个是</a:t>
            </a:r>
            <a:r>
              <a:rPr lang="en-US" sz="2000" b="0" dirty="0">
                <a:solidFill>
                  <a:srgbClr val="333333"/>
                </a:solidFill>
                <a:latin typeface="Arial" panose="020B0604020202020204" pitchFamily="34" charset="0"/>
                <a:cs typeface="Lucida Console" panose="020B0609040504020204" charset="0"/>
              </a:rPr>
              <a:t>1x1</a:t>
            </a:r>
            <a:r>
              <a:rPr lang="zh-CN" sz="2000" b="0" dirty="0">
                <a:solidFill>
                  <a:srgbClr val="333333"/>
                </a:solidFill>
                <a:ea typeface="微软雅黑" panose="020B0503020204020204" pitchFamily="34" charset="-122"/>
              </a:rPr>
              <a:t>的卷积层用来压缩</a:t>
            </a:r>
            <a:r>
              <a:rPr lang="en-US" sz="2000" b="0" dirty="0">
                <a:solidFill>
                  <a:srgbClr val="333333"/>
                </a:solidFill>
                <a:latin typeface="Arial" panose="020B0604020202020204" pitchFamily="34" charset="0"/>
                <a:cs typeface="Lucida Console" panose="020B0609040504020204" charset="0"/>
              </a:rPr>
              <a:t>channel</a:t>
            </a:r>
            <a:r>
              <a:rPr lang="zh-CN" sz="2000" b="0" dirty="0">
                <a:solidFill>
                  <a:srgbClr val="333333"/>
                </a:solidFill>
                <a:ea typeface="微软雅黑" panose="020B0503020204020204" pitchFamily="34" charset="-122"/>
              </a:rPr>
              <a:t>维度，第二个是</a:t>
            </a:r>
            <a:r>
              <a:rPr lang="en-US" sz="2000" b="0" dirty="0">
                <a:solidFill>
                  <a:srgbClr val="333333"/>
                </a:solidFill>
                <a:latin typeface="Arial" panose="020B0604020202020204" pitchFamily="34" charset="0"/>
                <a:cs typeface="Lucida Console" panose="020B0609040504020204" charset="0"/>
              </a:rPr>
              <a:t>3x3</a:t>
            </a:r>
            <a:r>
              <a:rPr lang="zh-CN" sz="2000" b="0" dirty="0">
                <a:solidFill>
                  <a:srgbClr val="333333"/>
                </a:solidFill>
                <a:ea typeface="微软雅黑" panose="020B0503020204020204" pitchFamily="34" charset="-122"/>
              </a:rPr>
              <a:t>的卷积层，第三个是</a:t>
            </a:r>
            <a:r>
              <a:rPr lang="en-US" sz="2000" b="0" dirty="0">
                <a:solidFill>
                  <a:srgbClr val="333333"/>
                </a:solidFill>
                <a:latin typeface="Arial" panose="020B0604020202020204" pitchFamily="34" charset="0"/>
                <a:cs typeface="Lucida Console" panose="020B0609040504020204" charset="0"/>
              </a:rPr>
              <a:t>1x1</a:t>
            </a:r>
            <a:r>
              <a:rPr lang="zh-CN" sz="2000" b="0" dirty="0">
                <a:solidFill>
                  <a:srgbClr val="333333"/>
                </a:solidFill>
                <a:ea typeface="微软雅黑" panose="020B0503020204020204" pitchFamily="34" charset="-122"/>
              </a:rPr>
              <a:t>的卷</a:t>
            </a:r>
            <a:r>
              <a:rPr lang="en-US" sz="2000" b="0" dirty="0">
                <a:solidFill>
                  <a:srgbClr val="333333"/>
                </a:solidFill>
                <a:latin typeface="微软雅黑" panose="020B0503020204020204" pitchFamily="34" charset="-122"/>
                <a:cs typeface="Lucida Console" panose="020B0609040504020204" charset="0"/>
              </a:rPr>
              <a:t> </a:t>
            </a:r>
            <a:r>
              <a:rPr lang="zh-CN" sz="2000" b="0" dirty="0">
                <a:solidFill>
                  <a:srgbClr val="333333"/>
                </a:solidFill>
                <a:ea typeface="微软雅黑" panose="020B0503020204020204" pitchFamily="34" charset="-122"/>
              </a:rPr>
              <a:t>积层用来还原</a:t>
            </a:r>
            <a:r>
              <a:rPr lang="en-US" sz="2000" b="0" dirty="0">
                <a:solidFill>
                  <a:srgbClr val="333333"/>
                </a:solidFill>
                <a:latin typeface="Arial" panose="020B0604020202020204" pitchFamily="34" charset="0"/>
                <a:cs typeface="Lucida Console" panose="020B0609040504020204" charset="0"/>
              </a:rPr>
              <a:t>channel</a:t>
            </a:r>
            <a:r>
              <a:rPr lang="zh-CN" sz="2000" b="0" dirty="0">
                <a:solidFill>
                  <a:srgbClr val="333333"/>
                </a:solidFill>
                <a:ea typeface="微软雅黑" panose="020B0503020204020204" pitchFamily="34" charset="-122"/>
              </a:rPr>
              <a:t>维度（注意主分支上第一层卷积层和第二次卷积层所使用的卷积核个数是相同的，第三次是第一层的</a:t>
            </a:r>
            <a:r>
              <a:rPr lang="en-US" sz="2000" b="0" dirty="0">
                <a:solidFill>
                  <a:srgbClr val="333333"/>
                </a:solidFill>
                <a:latin typeface="Arial" panose="020B0604020202020204" pitchFamily="34" charset="0"/>
                <a:cs typeface="Lucida Console" panose="020B0609040504020204" charset="0"/>
              </a:rPr>
              <a:t>4</a:t>
            </a:r>
            <a:r>
              <a:rPr lang="zh-CN" sz="2000" b="0" dirty="0">
                <a:solidFill>
                  <a:srgbClr val="333333"/>
                </a:solidFill>
                <a:ea typeface="微软雅黑" panose="020B0503020204020204" pitchFamily="34" charset="-122"/>
              </a:rPr>
              <a:t>倍）。该残差结构所对应的虚线残差结构如下图右侧所示，同样在捷径分支上有</a:t>
            </a:r>
            <a:r>
              <a:rPr lang="en-US" sz="2000" b="0" dirty="0">
                <a:solidFill>
                  <a:srgbClr val="333333"/>
                </a:solidFill>
                <a:latin typeface="微软雅黑" panose="020B0503020204020204" pitchFamily="34" charset="-122"/>
                <a:cs typeface="Lucida Console" panose="020B0609040504020204" charset="0"/>
              </a:rPr>
              <a:t> </a:t>
            </a:r>
            <a:r>
              <a:rPr lang="zh-CN" sz="2000" b="0" dirty="0">
                <a:solidFill>
                  <a:srgbClr val="333333"/>
                </a:solidFill>
                <a:ea typeface="微软雅黑" panose="020B0503020204020204" pitchFamily="34" charset="-122"/>
              </a:rPr>
              <a:t>一层</a:t>
            </a:r>
            <a:r>
              <a:rPr lang="en-US" sz="2000" b="0" dirty="0">
                <a:solidFill>
                  <a:srgbClr val="333333"/>
                </a:solidFill>
                <a:latin typeface="Arial" panose="020B0604020202020204" pitchFamily="34" charset="0"/>
                <a:cs typeface="Lucida Console" panose="020B0609040504020204" charset="0"/>
              </a:rPr>
              <a:t>1x1</a:t>
            </a:r>
            <a:r>
              <a:rPr lang="zh-CN" sz="2000" b="0" dirty="0">
                <a:solidFill>
                  <a:srgbClr val="333333"/>
                </a:solidFill>
                <a:ea typeface="微软雅黑" panose="020B0503020204020204" pitchFamily="34" charset="-122"/>
              </a:rPr>
              <a:t>的卷积层，它的卷积核个数与主分支上的第三层卷积层卷积核个数相同，注意每个卷积层的步距。</a:t>
            </a:r>
            <a:endParaRPr lang="zh-CN" altLang="en-US" sz="2000" dirty="0"/>
          </a:p>
        </p:txBody>
      </p:sp>
      <p:pic>
        <p:nvPicPr>
          <p:cNvPr id="33" name="image17.jpeg"/>
          <p:cNvPicPr>
            <a:picLocks noChangeAspect="1"/>
          </p:cNvPicPr>
          <p:nvPr/>
        </p:nvPicPr>
        <p:blipFill>
          <a:blip r:embed="rId3" cstate="print"/>
          <a:stretch>
            <a:fillRect/>
          </a:stretch>
        </p:blipFill>
        <p:spPr>
          <a:xfrm>
            <a:off x="2361804" y="3693713"/>
            <a:ext cx="5683250" cy="2796540"/>
          </a:xfrm>
          <a:prstGeom prst="rect">
            <a:avLst/>
          </a:prstGeom>
        </p:spPr>
      </p:pic>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文本框 107"/>
          <p:cNvSpPr txBox="1"/>
          <p:nvPr/>
        </p:nvSpPr>
        <p:spPr>
          <a:xfrm>
            <a:off x="774700" y="374184"/>
            <a:ext cx="8184742" cy="1422441"/>
          </a:xfrm>
          <a:prstGeom prst="rect">
            <a:avLst/>
          </a:prstGeom>
          <a:noFill/>
          <a:ln w="9525">
            <a:noFill/>
          </a:ln>
        </p:spPr>
        <p:txBody>
          <a:bodyPr wrap="square">
            <a:spAutoFit/>
          </a:bodyPr>
          <a:lstStyle/>
          <a:p>
            <a:pPr indent="0">
              <a:lnSpc>
                <a:spcPct val="150000"/>
              </a:lnSpc>
            </a:pPr>
            <a:r>
              <a:rPr lang="zh-CN" sz="2000" b="0" dirty="0">
                <a:solidFill>
                  <a:srgbClr val="333333"/>
                </a:solidFill>
                <a:ea typeface="微软雅黑" panose="020B0503020204020204" pitchFamily="34" charset="-122"/>
              </a:rPr>
              <a:t>下面这幅图是原论文给出的不同深度的</a:t>
            </a:r>
            <a:r>
              <a:rPr lang="en-US" sz="2000" b="0" dirty="0" err="1">
                <a:solidFill>
                  <a:srgbClr val="333333"/>
                </a:solidFill>
                <a:latin typeface="Arial" panose="020B0604020202020204" pitchFamily="34" charset="0"/>
                <a:cs typeface="Lucida Console" panose="020B0609040504020204" charset="0"/>
              </a:rPr>
              <a:t>ResNet</a:t>
            </a:r>
            <a:r>
              <a:rPr lang="zh-CN" sz="2000" b="0" dirty="0">
                <a:solidFill>
                  <a:srgbClr val="333333"/>
                </a:solidFill>
                <a:ea typeface="微软雅黑" panose="020B0503020204020204" pitchFamily="34" charset="-122"/>
              </a:rPr>
              <a:t>网络结构配置，注意表中的残差结构给出了主分支上卷积核的</a:t>
            </a:r>
            <a:r>
              <a:rPr lang="zh-CN" sz="2000" b="0" dirty="0">
                <a:solidFill>
                  <a:srgbClr val="FF0000"/>
                </a:solidFill>
                <a:ea typeface="微软雅黑" panose="020B0503020204020204" pitchFamily="34" charset="-122"/>
              </a:rPr>
              <a:t>大小</a:t>
            </a:r>
            <a:r>
              <a:rPr lang="zh-CN" sz="2000" b="0" dirty="0">
                <a:solidFill>
                  <a:srgbClr val="333333"/>
                </a:solidFill>
                <a:ea typeface="微软雅黑" panose="020B0503020204020204" pitchFamily="34" charset="-122"/>
              </a:rPr>
              <a:t>与卷积核</a:t>
            </a:r>
            <a:r>
              <a:rPr lang="zh-CN" sz="2000" b="0" dirty="0">
                <a:solidFill>
                  <a:srgbClr val="FF0000"/>
                </a:solidFill>
                <a:ea typeface="微软雅黑" panose="020B0503020204020204" pitchFamily="34" charset="-122"/>
              </a:rPr>
              <a:t>个数</a:t>
            </a:r>
            <a:r>
              <a:rPr lang="zh-CN" sz="2000" b="0" dirty="0">
                <a:solidFill>
                  <a:srgbClr val="333333"/>
                </a:solidFill>
                <a:ea typeface="微软雅黑" panose="020B0503020204020204" pitchFamily="34" charset="-122"/>
              </a:rPr>
              <a:t>，表中的</a:t>
            </a:r>
            <a:r>
              <a:rPr lang="en-US" sz="2000" b="0" dirty="0" err="1">
                <a:solidFill>
                  <a:srgbClr val="333333"/>
                </a:solidFill>
                <a:latin typeface="Arial" panose="020B0604020202020204" pitchFamily="34" charset="0"/>
                <a:cs typeface="Lucida Console" panose="020B0609040504020204" charset="0"/>
              </a:rPr>
              <a:t>xN</a:t>
            </a:r>
            <a:r>
              <a:rPr lang="zh-CN" sz="2000" b="0" dirty="0">
                <a:solidFill>
                  <a:srgbClr val="333333"/>
                </a:solidFill>
                <a:ea typeface="微软雅黑" panose="020B0503020204020204" pitchFamily="34" charset="-122"/>
              </a:rPr>
              <a:t>表示将该残差结构重复</a:t>
            </a:r>
            <a:r>
              <a:rPr lang="en-US" sz="2000" b="0" dirty="0">
                <a:solidFill>
                  <a:srgbClr val="333333"/>
                </a:solidFill>
                <a:latin typeface="Arial" panose="020B0604020202020204" pitchFamily="34" charset="0"/>
                <a:cs typeface="Lucida Console" panose="020B0609040504020204" charset="0"/>
              </a:rPr>
              <a:t>N</a:t>
            </a:r>
            <a:r>
              <a:rPr lang="zh-CN" sz="2000" b="0" dirty="0">
                <a:solidFill>
                  <a:srgbClr val="333333"/>
                </a:solidFill>
                <a:ea typeface="微软雅黑" panose="020B0503020204020204" pitchFamily="34" charset="-122"/>
              </a:rPr>
              <a:t>次。那到底哪些残差结构是虚线残差结构。</a:t>
            </a:r>
            <a:endParaRPr lang="zh-CN" altLang="en-US" sz="2000" dirty="0"/>
          </a:p>
        </p:txBody>
      </p:sp>
      <p:graphicFrame>
        <p:nvGraphicFramePr>
          <p:cNvPr id="2" name="表格 1"/>
          <p:cNvGraphicFramePr/>
          <p:nvPr/>
        </p:nvGraphicFramePr>
        <p:xfrm>
          <a:off x="3556000" y="3228657"/>
          <a:ext cx="416560" cy="73152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tblGrid>
              <a:tr h="0">
                <a:tc>
                  <a:txBody>
                    <a:bodyPr/>
                    <a:lstStyle/>
                    <a:p>
                      <a:pPr indent="0">
                        <a:buNone/>
                      </a:pPr>
                      <a:endParaRPr lang="zh-CN" altLang="en-US" b="0"/>
                    </a:p>
                  </a:txBody>
                  <a:tcPr>
                    <a:lnL>
                      <a:noFill/>
                    </a:lnL>
                    <a:lnR>
                      <a:noFill/>
                    </a:lnR>
                    <a:lnT cap="flat">
                      <a:noFill/>
                    </a:lnT>
                    <a:lnB cap="flat">
                      <a:noFill/>
                    </a:lnB>
                    <a:lnTlToBr>
                      <a:noFill/>
                    </a:lnTlToBr>
                    <a:lnBlToTr>
                      <a:noFill/>
                    </a:lnBlToTr>
                    <a:noFill/>
                  </a:tcPr>
                </a:tc>
                <a:tc>
                  <a:txBody>
                    <a:bodyPr/>
                    <a:lstStyle/>
                    <a:p>
                      <a:pPr>
                        <a:buNone/>
                      </a:pPr>
                      <a:endParaRPr lang="zh-CN" altLang="en-US"/>
                    </a:p>
                  </a:txBody>
                  <a:tcPr>
                    <a:lnL>
                      <a:noFill/>
                    </a:lnL>
                    <a:lnR>
                      <a:noFill/>
                    </a:lnR>
                    <a:lnT>
                      <a:noFill/>
                    </a:lnT>
                    <a:lnB cap="flat">
                      <a:noFill/>
                    </a:lnB>
                    <a:lnTlToBr>
                      <a:noFill/>
                    </a:lnTlToBr>
                    <a:lnBlToTr>
                      <a:noFill/>
                    </a:lnBlToTr>
                    <a:solidFill>
                      <a:srgbClr val="FFFFFF"/>
                    </a:solidFill>
                  </a:tcPr>
                </a:tc>
                <a:extLst>
                  <a:ext uri="{0D108BD9-81ED-4DB2-BD59-A6C34878D82A}">
                    <a16:rowId xmlns:a16="http://schemas.microsoft.com/office/drawing/2014/main" val="10000"/>
                  </a:ext>
                </a:extLst>
              </a:tr>
              <a:tr h="0">
                <a:tc>
                  <a:txBody>
                    <a:bodyPr/>
                    <a:lstStyle/>
                    <a:p>
                      <a:pPr indent="0">
                        <a:buNone/>
                      </a:pPr>
                      <a:endParaRPr lang="zh-CN" altLang="en-US"/>
                    </a:p>
                  </a:txBody>
                  <a:tcPr>
                    <a:lnL>
                      <a:noFill/>
                    </a:lnL>
                    <a:lnR>
                      <a:noFill/>
                    </a:lnR>
                    <a:lnT cap="flat">
                      <a:noFill/>
                    </a:lnT>
                    <a:lnB cap="flat">
                      <a:noFill/>
                    </a:lnB>
                    <a:lnTlToBr>
                      <a:noFill/>
                    </a:lnTlToBr>
                    <a:lnBlToTr>
                      <a:noFill/>
                    </a:lnBlToTr>
                    <a:noFill/>
                  </a:tcPr>
                </a:tc>
                <a:tc>
                  <a:txBody>
                    <a:bodyPr/>
                    <a:lstStyle/>
                    <a:p>
                      <a:pPr indent="0">
                        <a:buNone/>
                      </a:pPr>
                      <a:endParaRPr lang="zh-CN" altLang="en-US"/>
                    </a:p>
                  </a:txBody>
                  <a:tcP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3" name="图片 2"/>
          <p:cNvPicPr/>
          <p:nvPr/>
        </p:nvPicPr>
        <p:blipFill>
          <a:blip r:embed="rId3"/>
          <a:stretch>
            <a:fillRect/>
          </a:stretch>
        </p:blipFill>
        <p:spPr>
          <a:xfrm>
            <a:off x="774700" y="2088859"/>
            <a:ext cx="8428023" cy="4254907"/>
          </a:xfrm>
          <a:prstGeom prst="rect">
            <a:avLst/>
          </a:prstGeom>
          <a:noFill/>
          <a:ln w="9525">
            <a:noFill/>
          </a:ln>
        </p:spPr>
      </p:pic>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文本框 107"/>
          <p:cNvSpPr txBox="1"/>
          <p:nvPr/>
        </p:nvSpPr>
        <p:spPr>
          <a:xfrm>
            <a:off x="1071139" y="256738"/>
            <a:ext cx="10270775" cy="2345770"/>
          </a:xfrm>
          <a:prstGeom prst="rect">
            <a:avLst/>
          </a:prstGeom>
          <a:noFill/>
          <a:ln w="9525">
            <a:noFill/>
          </a:ln>
        </p:spPr>
        <p:txBody>
          <a:bodyPr wrap="square">
            <a:spAutoFit/>
          </a:bodyPr>
          <a:lstStyle/>
          <a:p>
            <a:pPr indent="0">
              <a:lnSpc>
                <a:spcPct val="150000"/>
              </a:lnSpc>
            </a:pPr>
            <a:r>
              <a:rPr lang="zh-CN" sz="2000" b="0" dirty="0">
                <a:solidFill>
                  <a:srgbClr val="333333"/>
                </a:solidFill>
                <a:ea typeface="微软雅黑" panose="020B0503020204020204" pitchFamily="34" charset="-122"/>
              </a:rPr>
              <a:t>对于我们</a:t>
            </a:r>
            <a:r>
              <a:rPr lang="en-US" sz="2000" b="0" dirty="0">
                <a:solidFill>
                  <a:srgbClr val="333333"/>
                </a:solidFill>
                <a:latin typeface="Arial" panose="020B0604020202020204" pitchFamily="34" charset="0"/>
                <a:cs typeface="Lucida Console" panose="020B0609040504020204" charset="0"/>
              </a:rPr>
              <a:t>ResNet18/34/50/101/152</a:t>
            </a:r>
            <a:r>
              <a:rPr lang="zh-CN" sz="2000" b="0" dirty="0">
                <a:solidFill>
                  <a:srgbClr val="333333"/>
                </a:solidFill>
                <a:ea typeface="微软雅黑" panose="020B0503020204020204" pitchFamily="34" charset="-122"/>
              </a:rPr>
              <a:t>，表中</a:t>
            </a:r>
            <a:r>
              <a:rPr lang="en-US" sz="2000" b="0" dirty="0">
                <a:solidFill>
                  <a:srgbClr val="FF0000"/>
                </a:solidFill>
                <a:latin typeface="Arial" panose="020B0604020202020204" pitchFamily="34" charset="0"/>
                <a:cs typeface="Lucida Console" panose="020B0609040504020204" charset="0"/>
              </a:rPr>
              <a:t>conv3_x, conv4_x, conv5_x</a:t>
            </a:r>
            <a:r>
              <a:rPr lang="zh-CN" sz="2000" b="0" dirty="0">
                <a:solidFill>
                  <a:srgbClr val="333333"/>
                </a:solidFill>
                <a:ea typeface="微软雅黑" panose="020B0503020204020204" pitchFamily="34" charset="-122"/>
              </a:rPr>
              <a:t>所对应的一系列残差结构的第一层残差结构都是虚线残差结构。因为这一系列残差结构的第一层都有调整输入特征矩阵</a:t>
            </a:r>
            <a:r>
              <a:rPr lang="en-US" sz="2000" b="0" dirty="0">
                <a:solidFill>
                  <a:srgbClr val="333333"/>
                </a:solidFill>
                <a:latin typeface="Arial" panose="020B0604020202020204" pitchFamily="34" charset="0"/>
                <a:cs typeface="Lucida Console" panose="020B0609040504020204" charset="0"/>
              </a:rPr>
              <a:t>shape</a:t>
            </a:r>
            <a:r>
              <a:rPr lang="zh-CN" sz="2000" b="0" dirty="0">
                <a:solidFill>
                  <a:srgbClr val="333333"/>
                </a:solidFill>
                <a:ea typeface="微软雅黑" panose="020B0503020204020204" pitchFamily="34" charset="-122"/>
              </a:rPr>
              <a:t>的使命（将特征矩阵的高和宽缩减为原来的一半，将深度</a:t>
            </a:r>
            <a:r>
              <a:rPr lang="en-US" sz="2000" b="0" dirty="0">
                <a:solidFill>
                  <a:srgbClr val="333333"/>
                </a:solidFill>
                <a:latin typeface="Arial" panose="020B0604020202020204" pitchFamily="34" charset="0"/>
                <a:cs typeface="Lucida Console" panose="020B0609040504020204" charset="0"/>
              </a:rPr>
              <a:t>channel</a:t>
            </a:r>
            <a:r>
              <a:rPr lang="zh-CN" sz="2000" b="0" dirty="0">
                <a:solidFill>
                  <a:srgbClr val="333333"/>
                </a:solidFill>
                <a:ea typeface="微软雅黑" panose="020B0503020204020204" pitchFamily="34" charset="-122"/>
              </a:rPr>
              <a:t>调整成下一层残差结构所需要的</a:t>
            </a:r>
            <a:r>
              <a:rPr lang="en-US" sz="2000" b="0" dirty="0">
                <a:solidFill>
                  <a:srgbClr val="333333"/>
                </a:solidFill>
                <a:latin typeface="Arial" panose="020B0604020202020204" pitchFamily="34" charset="0"/>
                <a:cs typeface="Lucida Console" panose="020B0609040504020204" charset="0"/>
              </a:rPr>
              <a:t>channel</a:t>
            </a:r>
            <a:r>
              <a:rPr lang="zh-CN" sz="2000" b="0" dirty="0">
                <a:solidFill>
                  <a:srgbClr val="333333"/>
                </a:solidFill>
                <a:ea typeface="微软雅黑" panose="020B0503020204020204" pitchFamily="34" charset="-122"/>
              </a:rPr>
              <a:t>）。下面给出了简单标注了一些信息的</a:t>
            </a:r>
            <a:r>
              <a:rPr lang="en-US" sz="2000" b="0" dirty="0">
                <a:solidFill>
                  <a:srgbClr val="333333"/>
                </a:solidFill>
                <a:latin typeface="Arial" panose="020B0604020202020204" pitchFamily="34" charset="0"/>
                <a:cs typeface="Lucida Console" panose="020B0609040504020204" charset="0"/>
              </a:rPr>
              <a:t>ResNet34</a:t>
            </a:r>
            <a:r>
              <a:rPr lang="zh-CN" sz="2000" b="0" dirty="0">
                <a:solidFill>
                  <a:srgbClr val="333333"/>
                </a:solidFill>
                <a:ea typeface="微软雅黑" panose="020B0503020204020204" pitchFamily="34" charset="-122"/>
              </a:rPr>
              <a:t>网络结构图。</a:t>
            </a:r>
            <a:endParaRPr lang="zh-CN" altLang="en-US" sz="2000" dirty="0"/>
          </a:p>
        </p:txBody>
      </p:sp>
      <p:graphicFrame>
        <p:nvGraphicFramePr>
          <p:cNvPr id="2" name="表格 1"/>
          <p:cNvGraphicFramePr/>
          <p:nvPr/>
        </p:nvGraphicFramePr>
        <p:xfrm>
          <a:off x="3556000" y="3409633"/>
          <a:ext cx="416560" cy="73152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tblGrid>
              <a:tr h="0">
                <a:tc>
                  <a:txBody>
                    <a:bodyPr/>
                    <a:lstStyle/>
                    <a:p>
                      <a:pPr indent="0">
                        <a:buNone/>
                      </a:pPr>
                      <a:endParaRPr lang="zh-CN" altLang="en-US" b="0"/>
                    </a:p>
                  </a:txBody>
                  <a:tcPr>
                    <a:lnL>
                      <a:noFill/>
                    </a:lnL>
                    <a:lnR>
                      <a:noFill/>
                    </a:lnR>
                    <a:lnT cap="flat">
                      <a:noFill/>
                    </a:lnT>
                    <a:lnB cap="flat">
                      <a:noFill/>
                    </a:lnB>
                    <a:lnTlToBr>
                      <a:noFill/>
                    </a:lnTlToBr>
                    <a:lnBlToTr>
                      <a:noFill/>
                    </a:lnBlToTr>
                    <a:noFill/>
                  </a:tcPr>
                </a:tc>
                <a:tc>
                  <a:txBody>
                    <a:bodyPr/>
                    <a:lstStyle/>
                    <a:p>
                      <a:pPr>
                        <a:buNone/>
                      </a:pPr>
                      <a:endParaRPr lang="zh-CN" altLang="en-US"/>
                    </a:p>
                  </a:txBody>
                  <a:tcPr>
                    <a:lnL>
                      <a:noFill/>
                    </a:lnL>
                    <a:lnR>
                      <a:noFill/>
                    </a:lnR>
                    <a:lnT>
                      <a:noFill/>
                    </a:lnT>
                    <a:lnB cap="flat">
                      <a:noFill/>
                    </a:lnB>
                    <a:lnTlToBr>
                      <a:noFill/>
                    </a:lnTlToBr>
                    <a:lnBlToTr>
                      <a:noFill/>
                    </a:lnBlToTr>
                    <a:solidFill>
                      <a:srgbClr val="FFFFFF"/>
                    </a:solidFill>
                  </a:tcPr>
                </a:tc>
                <a:extLst>
                  <a:ext uri="{0D108BD9-81ED-4DB2-BD59-A6C34878D82A}">
                    <a16:rowId xmlns:a16="http://schemas.microsoft.com/office/drawing/2014/main" val="10000"/>
                  </a:ext>
                </a:extLst>
              </a:tr>
              <a:tr h="0">
                <a:tc>
                  <a:txBody>
                    <a:bodyPr/>
                    <a:lstStyle/>
                    <a:p>
                      <a:pPr indent="0">
                        <a:buNone/>
                      </a:pPr>
                      <a:endParaRPr lang="zh-CN" altLang="en-US"/>
                    </a:p>
                  </a:txBody>
                  <a:tcPr>
                    <a:lnL>
                      <a:noFill/>
                    </a:lnL>
                    <a:lnR>
                      <a:noFill/>
                    </a:lnR>
                    <a:lnT cap="flat">
                      <a:noFill/>
                    </a:lnT>
                    <a:lnB cap="flat">
                      <a:noFill/>
                    </a:lnB>
                    <a:lnTlToBr>
                      <a:noFill/>
                    </a:lnTlToBr>
                    <a:lnBlToTr>
                      <a:noFill/>
                    </a:lnBlToTr>
                    <a:noFill/>
                  </a:tcPr>
                </a:tc>
                <a:tc>
                  <a:txBody>
                    <a:bodyPr/>
                    <a:lstStyle/>
                    <a:p>
                      <a:pPr indent="0">
                        <a:buNone/>
                      </a:pPr>
                      <a:endParaRPr lang="zh-CN" altLang="en-US"/>
                    </a:p>
                  </a:txBody>
                  <a:tcP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3" name="图片 2"/>
          <p:cNvPicPr/>
          <p:nvPr/>
        </p:nvPicPr>
        <p:blipFill>
          <a:blip r:embed="rId3"/>
          <a:stretch>
            <a:fillRect/>
          </a:stretch>
        </p:blipFill>
        <p:spPr>
          <a:xfrm>
            <a:off x="421640" y="3033395"/>
            <a:ext cx="11116310" cy="3468370"/>
          </a:xfrm>
          <a:prstGeom prst="rect">
            <a:avLst/>
          </a:prstGeom>
          <a:noFill/>
          <a:ln w="9525">
            <a:noFill/>
          </a:ln>
        </p:spPr>
      </p:pic>
      <p:sp>
        <p:nvSpPr>
          <p:cNvPr id="4" name="文本框 3"/>
          <p:cNvSpPr txBox="1"/>
          <p:nvPr/>
        </p:nvSpPr>
        <p:spPr>
          <a:xfrm>
            <a:off x="3556000" y="4141153"/>
            <a:ext cx="5080000" cy="129540"/>
          </a:xfrm>
          <a:prstGeom prst="rect">
            <a:avLst/>
          </a:prstGeom>
          <a:noFill/>
          <a:ln w="9525">
            <a:noFill/>
          </a:ln>
        </p:spPr>
        <p:txBody>
          <a:bodyPr>
            <a:spAutoFit/>
          </a:bodyPr>
          <a:lstStyle/>
          <a:p>
            <a:pPr indent="0"/>
            <a:r>
              <a:rPr lang="en-US" sz="250" b="0">
                <a:latin typeface="微软雅黑" panose="020B0503020204020204" pitchFamily="34" charset="-122"/>
                <a:cs typeface="Lucida Console" panose="020B0609040504020204" charset="0"/>
              </a:rPr>
              <a:t> </a:t>
            </a:r>
            <a:endParaRPr lang="zh-CN" altLang="en-US"/>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左箭头 3">
            <a:hlinkClick r:id="" action="ppaction://noaction"/>
          </p:cNvPr>
          <p:cNvSpPr/>
          <p:nvPr/>
        </p:nvSpPr>
        <p:spPr>
          <a:xfrm>
            <a:off x="10989945" y="5317490"/>
            <a:ext cx="419100" cy="414655"/>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solidFill>
            </a:endParaRPr>
          </a:p>
        </p:txBody>
      </p:sp>
      <p:sp>
        <p:nvSpPr>
          <p:cNvPr id="108" name="文本框 107"/>
          <p:cNvSpPr txBox="1"/>
          <p:nvPr/>
        </p:nvSpPr>
        <p:spPr>
          <a:xfrm>
            <a:off x="1196340" y="373063"/>
            <a:ext cx="5080000" cy="521970"/>
          </a:xfrm>
          <a:prstGeom prst="rect">
            <a:avLst/>
          </a:prstGeom>
          <a:noFill/>
          <a:ln w="9525">
            <a:noFill/>
          </a:ln>
        </p:spPr>
        <p:txBody>
          <a:bodyPr>
            <a:spAutoFit/>
          </a:bodyPr>
          <a:lstStyle/>
          <a:p>
            <a:pPr marL="473075" indent="-473075"/>
            <a:r>
              <a:rPr lang="en-US" sz="2800" b="1">
                <a:solidFill>
                  <a:srgbClr val="333333"/>
                </a:solidFill>
                <a:latin typeface="Arial" panose="020B0604020202020204" pitchFamily="34" charset="0"/>
              </a:rPr>
              <a:t>2.4.3 </a:t>
            </a:r>
            <a:r>
              <a:rPr lang="en-US" sz="2800" b="1">
                <a:solidFill>
                  <a:srgbClr val="333333"/>
                </a:solidFill>
                <a:latin typeface="Arial" panose="020B0604020202020204" pitchFamily="34" charset="0"/>
                <a:cs typeface="微软雅黑" panose="020B0503020204020204" pitchFamily="34" charset="-122"/>
              </a:rPr>
              <a:t>ResNet</a:t>
            </a:r>
            <a:r>
              <a:rPr lang="zh-CN" sz="2800" b="1">
                <a:solidFill>
                  <a:srgbClr val="333333"/>
                </a:solidFill>
                <a:ea typeface="微软雅黑" panose="020B0503020204020204" pitchFamily="34" charset="-122"/>
              </a:rPr>
              <a:t>模型的算法评价</a:t>
            </a:r>
            <a:endParaRPr lang="zh-CN" altLang="en-US" sz="2800"/>
          </a:p>
        </p:txBody>
      </p:sp>
      <p:sp>
        <p:nvSpPr>
          <p:cNvPr id="8" name="文本框 7"/>
          <p:cNvSpPr txBox="1"/>
          <p:nvPr/>
        </p:nvSpPr>
        <p:spPr>
          <a:xfrm>
            <a:off x="1152525" y="1125855"/>
            <a:ext cx="10046970" cy="4550733"/>
          </a:xfrm>
          <a:prstGeom prst="rect">
            <a:avLst/>
          </a:prstGeom>
          <a:noFill/>
          <a:ln w="9525">
            <a:noFill/>
          </a:ln>
        </p:spPr>
        <p:txBody>
          <a:bodyPr wrap="square">
            <a:spAutoFit/>
          </a:bodyPr>
          <a:lstStyle/>
          <a:p>
            <a:pPr indent="0">
              <a:lnSpc>
                <a:spcPct val="250000"/>
              </a:lnSpc>
            </a:pPr>
            <a:r>
              <a:rPr lang="en-US" sz="2400" b="0" dirty="0" err="1">
                <a:solidFill>
                  <a:srgbClr val="333333"/>
                </a:solidFill>
                <a:latin typeface="Arial" panose="020B0604020202020204" pitchFamily="34" charset="0"/>
                <a:cs typeface="Lucida Console" panose="020B0609040504020204" charset="0"/>
              </a:rPr>
              <a:t>ResNet</a:t>
            </a:r>
            <a:r>
              <a:rPr lang="zh-CN" sz="2400" b="0" dirty="0">
                <a:solidFill>
                  <a:srgbClr val="333333"/>
                </a:solidFill>
                <a:ea typeface="微软雅黑" panose="020B0503020204020204" pitchFamily="34" charset="-122"/>
              </a:rPr>
              <a:t>已经被广泛运用于各种特征提取应用中，它的出现解决了网络层数到</a:t>
            </a:r>
            <a:r>
              <a:rPr lang="zh-CN" sz="2400" b="0" dirty="0">
                <a:solidFill>
                  <a:srgbClr val="FF0000"/>
                </a:solidFill>
                <a:ea typeface="微软雅黑" panose="020B0503020204020204" pitchFamily="34" charset="-122"/>
              </a:rPr>
              <a:t>一定的深度后分类性能</a:t>
            </a:r>
            <a:r>
              <a:rPr lang="zh-CN" sz="2400" b="0" dirty="0">
                <a:solidFill>
                  <a:srgbClr val="333333"/>
                </a:solidFill>
                <a:ea typeface="微软雅黑" panose="020B0503020204020204" pitchFamily="34" charset="-122"/>
              </a:rPr>
              <a:t>和</a:t>
            </a:r>
            <a:r>
              <a:rPr lang="zh-CN" sz="2400" b="0" dirty="0">
                <a:solidFill>
                  <a:srgbClr val="FF0000"/>
                </a:solidFill>
                <a:ea typeface="微软雅黑" panose="020B0503020204020204" pitchFamily="34" charset="-122"/>
              </a:rPr>
              <a:t>准确率不能提高</a:t>
            </a:r>
            <a:r>
              <a:rPr lang="zh-CN" sz="2400" b="0" dirty="0">
                <a:solidFill>
                  <a:srgbClr val="333333"/>
                </a:solidFill>
                <a:ea typeface="微软雅黑" panose="020B0503020204020204" pitchFamily="34" charset="-122"/>
              </a:rPr>
              <a:t>的问题，深度残差网络与传统卷积神经网络相比，在网络中引入</a:t>
            </a:r>
            <a:r>
              <a:rPr lang="zh-CN" sz="2400" b="0" dirty="0">
                <a:solidFill>
                  <a:srgbClr val="FF0000"/>
                </a:solidFill>
                <a:ea typeface="微软雅黑" panose="020B0503020204020204" pitchFamily="34" charset="-122"/>
              </a:rPr>
              <a:t>残差模块</a:t>
            </a:r>
            <a:r>
              <a:rPr lang="zh-CN" sz="2400" b="0" dirty="0">
                <a:solidFill>
                  <a:srgbClr val="333333"/>
                </a:solidFill>
                <a:ea typeface="微软雅黑" panose="020B0503020204020204" pitchFamily="34" charset="-122"/>
              </a:rPr>
              <a:t>，该模块的引入</a:t>
            </a:r>
            <a:r>
              <a:rPr lang="en-US" sz="2400" b="0" dirty="0">
                <a:solidFill>
                  <a:srgbClr val="333333"/>
                </a:solidFill>
                <a:latin typeface="微软雅黑" panose="020B0503020204020204" pitchFamily="34" charset="-122"/>
                <a:cs typeface="Lucida Console" panose="020B0609040504020204" charset="0"/>
              </a:rPr>
              <a:t> </a:t>
            </a:r>
            <a:r>
              <a:rPr lang="zh-CN" sz="2400" b="0" dirty="0">
                <a:solidFill>
                  <a:srgbClr val="333333"/>
                </a:solidFill>
                <a:ea typeface="微软雅黑" panose="020B0503020204020204" pitchFamily="34" charset="-122"/>
              </a:rPr>
              <a:t>有效地缓解了网络模型训练时反向传播的梯度消失问题，进而解决了深层网络难以训练和性能退化的问题。</a:t>
            </a:r>
            <a:endParaRPr lang="zh-CN" altLang="en-US" sz="2400" dirty="0"/>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975448" y="1532871"/>
            <a:ext cx="9158793" cy="3481705"/>
          </a:xfrm>
        </p:spPr>
        <p:txBody>
          <a:bodyPr>
            <a:noAutofit/>
          </a:bodyPr>
          <a:lstStyle/>
          <a:p>
            <a:pPr algn="ctr">
              <a:lnSpc>
                <a:spcPct val="150000"/>
              </a:lnSpc>
            </a:pPr>
            <a:r>
              <a:rPr lang="zh-CN" altLang="en-US" sz="5400" dirty="0">
                <a:sym typeface="+mn-ea"/>
              </a:rPr>
              <a:t> </a:t>
            </a:r>
            <a:r>
              <a:rPr lang="en-US" altLang="zh-CN" sz="5400" dirty="0">
                <a:sym typeface="+mn-ea"/>
              </a:rPr>
              <a:t>     </a:t>
            </a:r>
            <a:r>
              <a:rPr lang="zh-CN" altLang="en-US" sz="5400" dirty="0">
                <a:sym typeface="+mn-ea"/>
              </a:rPr>
              <a:t>人脸面部表情识别</a:t>
            </a:r>
            <a:br>
              <a:rPr lang="en-US" altLang="zh-CN" sz="5400" dirty="0">
                <a:sym typeface="+mn-ea"/>
              </a:rPr>
            </a:br>
            <a:r>
              <a:rPr lang="en-US" altLang="zh-CN" sz="5400" dirty="0">
                <a:sym typeface="+mn-ea"/>
              </a:rPr>
              <a:t>     </a:t>
            </a:r>
            <a:r>
              <a:rPr lang="zh-CN" altLang="en-US" sz="5400" dirty="0">
                <a:sym typeface="+mn-ea"/>
              </a:rPr>
              <a:t>项目设计</a:t>
            </a:r>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5180" y="112796"/>
            <a:ext cx="10240173" cy="854075"/>
          </a:xfrm>
        </p:spPr>
        <p:txBody>
          <a:bodyPr>
            <a:noAutofit/>
          </a:bodyPr>
          <a:lstStyle/>
          <a:p>
            <a:r>
              <a:rPr lang="zh-CN" altLang="en-US" sz="6000" dirty="0">
                <a:latin typeface="华文楷体" panose="02010600040101010101" pitchFamily="2" charset="-122"/>
                <a:ea typeface="华文楷体" panose="02010600040101010101" pitchFamily="2" charset="-122"/>
              </a:rPr>
              <a:t>三、人脸面部识别项目设计</a:t>
            </a:r>
          </a:p>
        </p:txBody>
      </p:sp>
      <p:sp>
        <p:nvSpPr>
          <p:cNvPr id="3" name="内容占位符 2"/>
          <p:cNvSpPr>
            <a:spLocks noGrp="1"/>
          </p:cNvSpPr>
          <p:nvPr>
            <p:ph idx="1"/>
          </p:nvPr>
        </p:nvSpPr>
        <p:spPr>
          <a:xfrm>
            <a:off x="692709" y="1168207"/>
            <a:ext cx="11102212" cy="5257759"/>
          </a:xfrm>
        </p:spPr>
        <p:txBody>
          <a:bodyPr/>
          <a:lstStyle/>
          <a:p>
            <a:pPr marL="0" indent="0">
              <a:buNone/>
            </a:pPr>
            <a:r>
              <a:rPr lang="en-US" altLang="zh-CN" sz="4000" dirty="0">
                <a:latin typeface="华文楷体" panose="02010600040101010101" pitchFamily="2" charset="-122"/>
                <a:ea typeface="华文楷体" panose="02010600040101010101" pitchFamily="2" charset="-122"/>
              </a:rPr>
              <a:t>3.1</a:t>
            </a:r>
            <a:r>
              <a:rPr lang="zh-CN" altLang="en-US" sz="4000" dirty="0">
                <a:latin typeface="华文楷体" panose="02010600040101010101" pitchFamily="2" charset="-122"/>
                <a:ea typeface="华文楷体" panose="02010600040101010101" pitchFamily="2" charset="-122"/>
              </a:rPr>
              <a:t> 项目简介      </a:t>
            </a:r>
            <a:r>
              <a:rPr lang="en-US" altLang="zh-CN" sz="4000" dirty="0">
                <a:latin typeface="华文楷体" panose="02010600040101010101" pitchFamily="2" charset="-122"/>
                <a:ea typeface="华文楷体" panose="02010600040101010101" pitchFamily="2" charset="-122"/>
              </a:rPr>
              <a:t>	3.7 </a:t>
            </a:r>
            <a:r>
              <a:rPr lang="zh-CN" altLang="en-US" sz="4000" dirty="0">
                <a:latin typeface="华文楷体" panose="02010600040101010101" pitchFamily="2" charset="-122"/>
                <a:ea typeface="华文楷体" panose="02010600040101010101" pitchFamily="2" charset="-122"/>
              </a:rPr>
              <a:t>加载数据集</a:t>
            </a:r>
            <a:br>
              <a:rPr lang="en-US" altLang="zh-CN" sz="4000" dirty="0">
                <a:latin typeface="华文楷体" panose="02010600040101010101" pitchFamily="2" charset="-122"/>
                <a:ea typeface="华文楷体" panose="02010600040101010101" pitchFamily="2" charset="-122"/>
              </a:rPr>
            </a:br>
            <a:r>
              <a:rPr lang="en-US" altLang="zh-CN" sz="4000" dirty="0">
                <a:latin typeface="华文楷体" panose="02010600040101010101" pitchFamily="2" charset="-122"/>
                <a:ea typeface="华文楷体" panose="02010600040101010101" pitchFamily="2" charset="-122"/>
              </a:rPr>
              <a:t>3.2 </a:t>
            </a:r>
            <a:r>
              <a:rPr lang="zh-CN" altLang="en-US" sz="4000" dirty="0">
                <a:latin typeface="华文楷体" panose="02010600040101010101" pitchFamily="2" charset="-122"/>
                <a:ea typeface="华文楷体" panose="02010600040101010101" pitchFamily="2" charset="-122"/>
              </a:rPr>
              <a:t>数据集准备   </a:t>
            </a:r>
            <a:r>
              <a:rPr lang="en-US" altLang="zh-CN" sz="4000" dirty="0">
                <a:latin typeface="华文楷体" panose="02010600040101010101" pitchFamily="2" charset="-122"/>
                <a:ea typeface="华文楷体" panose="02010600040101010101" pitchFamily="2" charset="-122"/>
              </a:rPr>
              <a:t>	3.8 </a:t>
            </a:r>
            <a:r>
              <a:rPr lang="zh-CN" altLang="en-US" sz="4000" dirty="0">
                <a:latin typeface="华文楷体" panose="02010600040101010101" pitchFamily="2" charset="-122"/>
                <a:ea typeface="华文楷体" panose="02010600040101010101" pitchFamily="2" charset="-122"/>
              </a:rPr>
              <a:t>网络模型搭建</a:t>
            </a:r>
            <a:endParaRPr lang="en-US" altLang="zh-CN" sz="4000" dirty="0">
              <a:latin typeface="华文楷体" panose="02010600040101010101" pitchFamily="2" charset="-122"/>
              <a:ea typeface="华文楷体" panose="02010600040101010101" pitchFamily="2" charset="-122"/>
            </a:endParaRPr>
          </a:p>
          <a:p>
            <a:pPr marL="0" indent="0">
              <a:buNone/>
            </a:pPr>
            <a:r>
              <a:rPr lang="en-US" altLang="zh-CN" sz="4000" dirty="0">
                <a:latin typeface="华文楷体" panose="02010600040101010101" pitchFamily="2" charset="-122"/>
                <a:ea typeface="华文楷体" panose="02010600040101010101" pitchFamily="2" charset="-122"/>
              </a:rPr>
              <a:t>3.3 </a:t>
            </a:r>
            <a:r>
              <a:rPr lang="zh-CN" altLang="en-US" sz="4000" dirty="0">
                <a:latin typeface="华文楷体" panose="02010600040101010101" pitchFamily="2" charset="-122"/>
                <a:ea typeface="华文楷体" panose="02010600040101010101" pitchFamily="2" charset="-122"/>
              </a:rPr>
              <a:t>数据集介绍   </a:t>
            </a:r>
            <a:r>
              <a:rPr lang="en-US" altLang="zh-CN" sz="4000" dirty="0">
                <a:latin typeface="华文楷体" panose="02010600040101010101" pitchFamily="2" charset="-122"/>
                <a:ea typeface="华文楷体" panose="02010600040101010101" pitchFamily="2" charset="-122"/>
              </a:rPr>
              <a:t>	3.9 </a:t>
            </a:r>
            <a:r>
              <a:rPr lang="zh-CN" altLang="en-US" sz="4000" dirty="0">
                <a:latin typeface="华文楷体" panose="02010600040101010101" pitchFamily="2" charset="-122"/>
                <a:ea typeface="华文楷体" panose="02010600040101010101" pitchFamily="2" charset="-122"/>
              </a:rPr>
              <a:t>数据集的使用</a:t>
            </a:r>
            <a:endParaRPr lang="en-US" altLang="zh-CN" sz="4000" dirty="0">
              <a:latin typeface="华文楷体" panose="02010600040101010101" pitchFamily="2" charset="-122"/>
              <a:ea typeface="华文楷体" panose="02010600040101010101" pitchFamily="2" charset="-122"/>
            </a:endParaRPr>
          </a:p>
          <a:p>
            <a:pPr marL="0" indent="0">
              <a:buNone/>
            </a:pPr>
            <a:r>
              <a:rPr lang="en-US" altLang="zh-CN" sz="4000" dirty="0">
                <a:latin typeface="华文楷体" panose="02010600040101010101" pitchFamily="2" charset="-122"/>
                <a:ea typeface="华文楷体" panose="02010600040101010101" pitchFamily="2" charset="-122"/>
              </a:rPr>
              <a:t>3.4 </a:t>
            </a:r>
            <a:r>
              <a:rPr lang="zh-CN" altLang="en-US" sz="4000" dirty="0">
                <a:latin typeface="华文楷体" panose="02010600040101010101" pitchFamily="2" charset="-122"/>
                <a:ea typeface="华文楷体" panose="02010600040101010101" pitchFamily="2" charset="-122"/>
              </a:rPr>
              <a:t>数据集分离   </a:t>
            </a:r>
            <a:r>
              <a:rPr lang="en-US" altLang="zh-CN" sz="4000" dirty="0">
                <a:latin typeface="华文楷体" panose="02010600040101010101" pitchFamily="2" charset="-122"/>
                <a:ea typeface="华文楷体" panose="02010600040101010101" pitchFamily="2" charset="-122"/>
              </a:rPr>
              <a:t>	3.10 </a:t>
            </a:r>
            <a:r>
              <a:rPr lang="zh-CN" altLang="en-US" sz="4000" dirty="0">
                <a:latin typeface="华文楷体" panose="02010600040101010101" pitchFamily="2" charset="-122"/>
                <a:ea typeface="华文楷体" panose="02010600040101010101" pitchFamily="2" charset="-122"/>
              </a:rPr>
              <a:t>保存模型</a:t>
            </a:r>
            <a:endParaRPr lang="en-US" altLang="zh-CN" sz="4000" dirty="0">
              <a:latin typeface="华文楷体" panose="02010600040101010101" pitchFamily="2" charset="-122"/>
              <a:ea typeface="华文楷体" panose="02010600040101010101" pitchFamily="2" charset="-122"/>
            </a:endParaRPr>
          </a:p>
          <a:p>
            <a:pPr marL="0" indent="0">
              <a:buNone/>
            </a:pPr>
            <a:r>
              <a:rPr lang="en-US" altLang="zh-CN" sz="4000" dirty="0">
                <a:latin typeface="华文楷体" panose="02010600040101010101" pitchFamily="2" charset="-122"/>
                <a:ea typeface="华文楷体" panose="02010600040101010101" pitchFamily="2" charset="-122"/>
              </a:rPr>
              <a:t>3.5 </a:t>
            </a:r>
            <a:r>
              <a:rPr lang="zh-CN" altLang="en-US" sz="4000" dirty="0">
                <a:latin typeface="华文楷体" panose="02010600040101010101" pitchFamily="2" charset="-122"/>
                <a:ea typeface="华文楷体" panose="02010600040101010101" pitchFamily="2" charset="-122"/>
              </a:rPr>
              <a:t>数据可视化   </a:t>
            </a:r>
            <a:r>
              <a:rPr lang="en-US" altLang="zh-CN" sz="4000" dirty="0">
                <a:latin typeface="华文楷体" panose="02010600040101010101" pitchFamily="2" charset="-122"/>
                <a:ea typeface="华文楷体" panose="02010600040101010101" pitchFamily="2" charset="-122"/>
              </a:rPr>
              <a:t>	3.11 </a:t>
            </a:r>
            <a:r>
              <a:rPr lang="zh-CN" altLang="en-US" sz="4000" dirty="0">
                <a:latin typeface="华文楷体" panose="02010600040101010101" pitchFamily="2" charset="-122"/>
                <a:ea typeface="华文楷体" panose="02010600040101010101" pitchFamily="2" charset="-122"/>
              </a:rPr>
              <a:t>模型的测试</a:t>
            </a:r>
            <a:endParaRPr lang="en-US" altLang="zh-CN" sz="4000" dirty="0">
              <a:latin typeface="华文楷体" panose="02010600040101010101" pitchFamily="2" charset="-122"/>
              <a:ea typeface="华文楷体" panose="02010600040101010101" pitchFamily="2" charset="-122"/>
            </a:endParaRPr>
          </a:p>
          <a:p>
            <a:pPr marL="0" indent="0">
              <a:buNone/>
            </a:pPr>
            <a:r>
              <a:rPr lang="en-US" altLang="zh-CN" sz="4000" dirty="0">
                <a:latin typeface="华文楷体" panose="02010600040101010101" pitchFamily="2" charset="-122"/>
                <a:ea typeface="华文楷体" panose="02010600040101010101" pitchFamily="2" charset="-122"/>
              </a:rPr>
              <a:t>3.6 </a:t>
            </a:r>
            <a:r>
              <a:rPr lang="zh-CN" altLang="en-US" sz="4000" dirty="0">
                <a:latin typeface="华文楷体" panose="02010600040101010101" pitchFamily="2" charset="-122"/>
                <a:ea typeface="华文楷体" panose="02010600040101010101" pitchFamily="2" charset="-122"/>
              </a:rPr>
              <a:t>创建映射表   </a:t>
            </a:r>
            <a:r>
              <a:rPr lang="en-US" altLang="zh-CN" sz="4000" dirty="0">
                <a:latin typeface="华文楷体" panose="02010600040101010101" pitchFamily="2" charset="-122"/>
                <a:ea typeface="华文楷体" panose="02010600040101010101" pitchFamily="2" charset="-122"/>
              </a:rPr>
              <a:t>	3.12 </a:t>
            </a:r>
            <a:r>
              <a:rPr lang="zh-CN" altLang="en-US" sz="4000" dirty="0">
                <a:latin typeface="华文楷体" panose="02010600040101010101" pitchFamily="2" charset="-122"/>
                <a:ea typeface="华文楷体" panose="02010600040101010101" pitchFamily="2" charset="-122"/>
              </a:rPr>
              <a:t>模型的优化与对比分析</a:t>
            </a:r>
          </a:p>
        </p:txBody>
      </p:sp>
    </p:spTree>
    <p:custDataLst>
      <p:tags r:id="rId1"/>
    </p:custDataLst>
    <p:extLst>
      <p:ext uri="{BB962C8B-B14F-4D97-AF65-F5344CB8AC3E}">
        <p14:creationId xmlns:p14="http://schemas.microsoft.com/office/powerpoint/2010/main" val="3046692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5181" y="112796"/>
            <a:ext cx="3512202" cy="854075"/>
          </a:xfrm>
        </p:spPr>
        <p:txBody>
          <a:bodyPr>
            <a:noAutofit/>
          </a:bodyPr>
          <a:lstStyle/>
          <a:p>
            <a:r>
              <a:rPr lang="zh-CN" altLang="en-US" sz="6000" dirty="0">
                <a:latin typeface="华文楷体" panose="02010600040101010101" pitchFamily="2" charset="-122"/>
                <a:ea typeface="华文楷体" panose="02010600040101010101" pitchFamily="2" charset="-122"/>
              </a:rPr>
              <a:t>一、绪论</a:t>
            </a:r>
          </a:p>
        </p:txBody>
      </p:sp>
      <p:sp>
        <p:nvSpPr>
          <p:cNvPr id="3" name="内容占位符 2"/>
          <p:cNvSpPr>
            <a:spLocks noGrp="1"/>
          </p:cNvSpPr>
          <p:nvPr>
            <p:ph idx="1"/>
          </p:nvPr>
        </p:nvSpPr>
        <p:spPr>
          <a:xfrm>
            <a:off x="1548386" y="1705102"/>
            <a:ext cx="9095228" cy="5257759"/>
          </a:xfrm>
        </p:spPr>
        <p:txBody>
          <a:bodyPr/>
          <a:lstStyle/>
          <a:p>
            <a:pPr marL="0" indent="0">
              <a:buNone/>
            </a:pPr>
            <a:r>
              <a:rPr lang="en-US" altLang="zh-CN" sz="4800" dirty="0">
                <a:latin typeface="华文楷体" panose="02010600040101010101" pitchFamily="2" charset="-122"/>
                <a:ea typeface="华文楷体" panose="02010600040101010101" pitchFamily="2" charset="-122"/>
              </a:rPr>
              <a:t>1.1</a:t>
            </a:r>
            <a:r>
              <a:rPr lang="zh-CN" altLang="en-US" sz="4800" dirty="0">
                <a:latin typeface="华文楷体" panose="02010600040101010101" pitchFamily="2" charset="-122"/>
                <a:ea typeface="华文楷体" panose="02010600040101010101" pitchFamily="2" charset="-122"/>
              </a:rPr>
              <a:t> 研究背景</a:t>
            </a:r>
            <a:br>
              <a:rPr lang="en-US" altLang="zh-CN" sz="4800" dirty="0">
                <a:latin typeface="华文楷体" panose="02010600040101010101" pitchFamily="2" charset="-122"/>
                <a:ea typeface="华文楷体" panose="02010600040101010101" pitchFamily="2" charset="-122"/>
              </a:rPr>
            </a:br>
            <a:br>
              <a:rPr lang="en-US" altLang="zh-CN" sz="4800" dirty="0">
                <a:latin typeface="华文楷体" panose="02010600040101010101" pitchFamily="2" charset="-122"/>
                <a:ea typeface="华文楷体" panose="02010600040101010101" pitchFamily="2" charset="-122"/>
              </a:rPr>
            </a:br>
            <a:r>
              <a:rPr lang="en-US" altLang="zh-CN" sz="4800" dirty="0">
                <a:latin typeface="华文楷体" panose="02010600040101010101" pitchFamily="2" charset="-122"/>
                <a:ea typeface="华文楷体" panose="02010600040101010101" pitchFamily="2" charset="-122"/>
              </a:rPr>
              <a:t>1.2 </a:t>
            </a:r>
            <a:r>
              <a:rPr lang="zh-CN" altLang="en-US" sz="4800" dirty="0">
                <a:latin typeface="华文楷体" panose="02010600040101010101" pitchFamily="2" charset="-122"/>
                <a:ea typeface="华文楷体" panose="02010600040101010101" pitchFamily="2" charset="-122"/>
              </a:rPr>
              <a:t>研究意义</a:t>
            </a:r>
          </a:p>
        </p:txBody>
      </p:sp>
    </p:spTree>
    <p:custDataLst>
      <p:tags r:id="rId1"/>
    </p:custDataLst>
    <p:extLst>
      <p:ext uri="{BB962C8B-B14F-4D97-AF65-F5344CB8AC3E}">
        <p14:creationId xmlns:p14="http://schemas.microsoft.com/office/powerpoint/2010/main" val="33937769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a:t>
            </a:r>
            <a:r>
              <a:rPr lang="zh-CN" altLang="en-US" dirty="0"/>
              <a:t>项目简介</a:t>
            </a:r>
          </a:p>
        </p:txBody>
      </p:sp>
      <p:sp>
        <p:nvSpPr>
          <p:cNvPr id="3" name="内容占位符 2"/>
          <p:cNvSpPr>
            <a:spLocks noGrp="1"/>
          </p:cNvSpPr>
          <p:nvPr>
            <p:ph idx="1"/>
          </p:nvPr>
        </p:nvSpPr>
        <p:spPr>
          <a:xfrm>
            <a:off x="623888" y="1270401"/>
            <a:ext cx="10944224" cy="4895850"/>
          </a:xfrm>
        </p:spPr>
        <p:txBody>
          <a:bodyPr/>
          <a:lstStyle/>
          <a:p>
            <a:pPr>
              <a:lnSpc>
                <a:spcPct val="150000"/>
              </a:lnSpc>
            </a:pPr>
            <a:r>
              <a:rPr lang="zh-CN" altLang="en-US" sz="2400" dirty="0"/>
              <a:t>本项目是基于卷积神经网络模型开展表情识别的研究，为了尽可能的提高最终表情识别的准确性，需要 大量的样本图片训练，优化，所以采用了 </a:t>
            </a:r>
            <a:r>
              <a:rPr lang="zh-CN" altLang="en-US" sz="2400" dirty="0">
                <a:solidFill>
                  <a:srgbClr val="FF0000"/>
                </a:solidFill>
              </a:rPr>
              <a:t>FER2013 数据集</a:t>
            </a:r>
            <a:r>
              <a:rPr lang="zh-CN" altLang="en-US" sz="2400" dirty="0"/>
              <a:t>用来训练、测试，此数据集由 35886 张人脸表情图片组成，其中，测试图 28708 张，公共验证图和私有验证图各 3589 张，所有图片中共有7种表情。在预处理时把图像归一化为 48×48 像素，训练的网络结构是基于 CNN 网络结构的优化改进后的一个开源的网络结构，下文中会具体介绍到，通过不断地改进优化，缩小损失率，最终能达到较准确的识别出人的面部表情的结果。</a:t>
            </a:r>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888" y="406801"/>
            <a:ext cx="10944225" cy="787962"/>
          </a:xfrm>
        </p:spPr>
        <p:txBody>
          <a:bodyPr/>
          <a:lstStyle/>
          <a:p>
            <a:r>
              <a:rPr lang="en-US" altLang="zh-CN" dirty="0"/>
              <a:t>3.2</a:t>
            </a:r>
            <a:r>
              <a:rPr lang="zh-CN" altLang="en-US" dirty="0"/>
              <a:t>数据集准备</a:t>
            </a:r>
          </a:p>
        </p:txBody>
      </p:sp>
      <p:sp>
        <p:nvSpPr>
          <p:cNvPr id="3" name="内容占位符 2"/>
          <p:cNvSpPr>
            <a:spLocks noGrp="1"/>
          </p:cNvSpPr>
          <p:nvPr>
            <p:ph idx="1"/>
          </p:nvPr>
        </p:nvSpPr>
        <p:spPr>
          <a:xfrm>
            <a:off x="623887" y="1194762"/>
            <a:ext cx="10944224" cy="4895850"/>
          </a:xfrm>
        </p:spPr>
        <p:txBody>
          <a:bodyPr/>
          <a:lstStyle/>
          <a:p>
            <a:r>
              <a:rPr lang="zh-CN" altLang="en-US" dirty="0"/>
              <a:t>本项目采用了FER2013数据库，其数据集的下载地址如下：</a:t>
            </a:r>
          </a:p>
          <a:p>
            <a:r>
              <a:rPr lang="zh-CN" altLang="en-US" dirty="0">
                <a:hlinkClick r:id="rId3"/>
              </a:rPr>
              <a:t>https://www.kaggle.com/c/challenges-in-representation-learning-facial-expression-recognition-ch allenge/data</a:t>
            </a:r>
            <a:endParaRPr lang="zh-CN" altLang="en-US" dirty="0"/>
          </a:p>
          <a:p>
            <a:endParaRPr lang="zh-CN" altLang="en-US" dirty="0"/>
          </a:p>
        </p:txBody>
      </p:sp>
      <p:pic>
        <p:nvPicPr>
          <p:cNvPr id="5" name="图片 4"/>
          <p:cNvPicPr/>
          <p:nvPr/>
        </p:nvPicPr>
        <p:blipFill>
          <a:blip r:embed="rId4"/>
          <a:stretch>
            <a:fillRect/>
          </a:stretch>
        </p:blipFill>
        <p:spPr>
          <a:xfrm>
            <a:off x="4446033" y="2567637"/>
            <a:ext cx="6660990" cy="3961568"/>
          </a:xfrm>
          <a:prstGeom prst="rect">
            <a:avLst/>
          </a:prstGeom>
          <a:noFill/>
          <a:ln w="9525">
            <a:noFill/>
          </a:ln>
        </p:spPr>
      </p:pic>
      <p:graphicFrame>
        <p:nvGraphicFramePr>
          <p:cNvPr id="6" name="表格 5"/>
          <p:cNvGraphicFramePr/>
          <p:nvPr/>
        </p:nvGraphicFramePr>
        <p:xfrm>
          <a:off x="371475" y="2359660"/>
          <a:ext cx="416560" cy="73152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tblGrid>
              <a:tr h="365760">
                <a:tc>
                  <a:txBody>
                    <a:bodyPr/>
                    <a:lstStyle/>
                    <a:p>
                      <a:pPr indent="0">
                        <a:buNone/>
                      </a:pPr>
                      <a:endParaRPr lang="zh-CN" altLang="en-US" b="0"/>
                    </a:p>
                  </a:txBody>
                  <a:tcPr>
                    <a:lnL>
                      <a:noFill/>
                    </a:lnL>
                    <a:lnR>
                      <a:noFill/>
                    </a:lnR>
                    <a:lnT cap="flat">
                      <a:noFill/>
                    </a:lnT>
                    <a:lnB cap="flat">
                      <a:noFill/>
                    </a:lnB>
                    <a:lnTlToBr>
                      <a:noFill/>
                    </a:lnTlToBr>
                    <a:lnBlToTr>
                      <a:noFill/>
                    </a:lnBlToTr>
                    <a:noFill/>
                  </a:tcPr>
                </a:tc>
                <a:tc>
                  <a:txBody>
                    <a:bodyPr/>
                    <a:lstStyle/>
                    <a:p>
                      <a:pPr>
                        <a:buNone/>
                      </a:pPr>
                      <a:endParaRPr lang="zh-CN" altLang="en-US"/>
                    </a:p>
                  </a:txBody>
                  <a:tcPr>
                    <a:lnL>
                      <a:noFill/>
                    </a:lnL>
                    <a:lnR>
                      <a:noFill/>
                    </a:lnR>
                    <a:lnT>
                      <a:noFill/>
                    </a:lnT>
                    <a:lnB cap="flat">
                      <a:noFill/>
                    </a:lnB>
                    <a:lnTlToBr>
                      <a:noFill/>
                    </a:lnTlToBr>
                    <a:lnBlToTr>
                      <a:noFill/>
                    </a:lnBlToTr>
                    <a:solidFill>
                      <a:srgbClr val="FFFFFF"/>
                    </a:solidFill>
                  </a:tcPr>
                </a:tc>
                <a:extLst>
                  <a:ext uri="{0D108BD9-81ED-4DB2-BD59-A6C34878D82A}">
                    <a16:rowId xmlns:a16="http://schemas.microsoft.com/office/drawing/2014/main" val="10000"/>
                  </a:ext>
                </a:extLst>
              </a:tr>
              <a:tr h="0">
                <a:tc>
                  <a:txBody>
                    <a:bodyPr/>
                    <a:lstStyle/>
                    <a:p>
                      <a:pPr indent="0">
                        <a:buNone/>
                      </a:pPr>
                      <a:endParaRPr lang="zh-CN" altLang="en-US"/>
                    </a:p>
                  </a:txBody>
                  <a:tcPr>
                    <a:lnL>
                      <a:noFill/>
                    </a:lnL>
                    <a:lnR>
                      <a:noFill/>
                    </a:lnR>
                    <a:lnT cap="flat">
                      <a:noFill/>
                    </a:lnT>
                    <a:lnB cap="flat">
                      <a:noFill/>
                    </a:lnB>
                    <a:lnTlToBr>
                      <a:noFill/>
                    </a:lnTlToBr>
                    <a:lnBlToTr>
                      <a:noFill/>
                    </a:lnBlToTr>
                    <a:noFill/>
                  </a:tcPr>
                </a:tc>
                <a:tc>
                  <a:txBody>
                    <a:bodyPr/>
                    <a:lstStyle/>
                    <a:p>
                      <a:pPr indent="0">
                        <a:buNone/>
                      </a:pPr>
                      <a:endParaRPr lang="zh-CN" altLang="en-US"/>
                    </a:p>
                  </a:txBody>
                  <a:tcP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8" name="文本框 7"/>
          <p:cNvSpPr txBox="1"/>
          <p:nvPr/>
        </p:nvSpPr>
        <p:spPr>
          <a:xfrm>
            <a:off x="906344" y="2502134"/>
            <a:ext cx="3421380" cy="4092575"/>
          </a:xfrm>
          <a:prstGeom prst="rect">
            <a:avLst/>
          </a:prstGeom>
          <a:noFill/>
          <a:ln w="9525">
            <a:noFill/>
          </a:ln>
        </p:spPr>
        <p:txBody>
          <a:bodyPr wrap="square">
            <a:spAutoFit/>
          </a:bodyPr>
          <a:lstStyle/>
          <a:p>
            <a:pPr indent="0"/>
            <a:r>
              <a:rPr lang="en-US" sz="2000" b="0" dirty="0">
                <a:solidFill>
                  <a:srgbClr val="333333"/>
                </a:solidFill>
                <a:latin typeface="Arial" panose="020B0604020202020204" pitchFamily="34" charset="0"/>
                <a:cs typeface="Lucida Console" panose="020B0609040504020204" charset="0"/>
              </a:rPr>
              <a:t>FER2013</a:t>
            </a:r>
            <a:r>
              <a:rPr lang="zh-CN" sz="2000" b="0" dirty="0">
                <a:solidFill>
                  <a:srgbClr val="333333"/>
                </a:solidFill>
                <a:ea typeface="微软雅黑" panose="020B0503020204020204" pitchFamily="34" charset="-122"/>
              </a:rPr>
              <a:t>数据集由</a:t>
            </a:r>
            <a:r>
              <a:rPr lang="en-US" sz="2000" b="0" dirty="0">
                <a:solidFill>
                  <a:srgbClr val="333333"/>
                </a:solidFill>
                <a:latin typeface="Arial" panose="020B0604020202020204" pitchFamily="34" charset="0"/>
                <a:cs typeface="Lucida Console" panose="020B0609040504020204" charset="0"/>
              </a:rPr>
              <a:t>28709</a:t>
            </a:r>
            <a:r>
              <a:rPr lang="zh-CN" sz="2000" b="0" dirty="0">
                <a:solidFill>
                  <a:srgbClr val="333333"/>
                </a:solidFill>
                <a:ea typeface="微软雅黑" panose="020B0503020204020204" pitchFamily="34" charset="-122"/>
              </a:rPr>
              <a:t>张训练图，</a:t>
            </a:r>
            <a:r>
              <a:rPr lang="en-US" sz="2000" b="0" dirty="0">
                <a:solidFill>
                  <a:srgbClr val="333333"/>
                </a:solidFill>
                <a:latin typeface="Arial" panose="020B0604020202020204" pitchFamily="34" charset="0"/>
                <a:cs typeface="Lucida Console" panose="020B0609040504020204" charset="0"/>
              </a:rPr>
              <a:t>3589</a:t>
            </a:r>
            <a:r>
              <a:rPr lang="zh-CN" sz="2000" b="0" dirty="0">
                <a:solidFill>
                  <a:srgbClr val="333333"/>
                </a:solidFill>
                <a:ea typeface="微软雅黑" panose="020B0503020204020204" pitchFamily="34" charset="-122"/>
              </a:rPr>
              <a:t>张公开测试图和</a:t>
            </a:r>
            <a:r>
              <a:rPr lang="en-US" sz="2000" b="0" dirty="0">
                <a:solidFill>
                  <a:srgbClr val="333333"/>
                </a:solidFill>
                <a:latin typeface="Arial" panose="020B0604020202020204" pitchFamily="34" charset="0"/>
                <a:cs typeface="Lucida Console" panose="020B0609040504020204" charset="0"/>
              </a:rPr>
              <a:t>3589</a:t>
            </a:r>
            <a:r>
              <a:rPr lang="zh-CN" sz="2000" b="0" dirty="0">
                <a:solidFill>
                  <a:srgbClr val="333333"/>
                </a:solidFill>
                <a:ea typeface="微软雅黑" panose="020B0503020204020204" pitchFamily="34" charset="-122"/>
              </a:rPr>
              <a:t>张私有测试图组成。每一张图都是像素为</a:t>
            </a:r>
            <a:r>
              <a:rPr lang="en-US" sz="2000" b="0" dirty="0">
                <a:solidFill>
                  <a:srgbClr val="333333"/>
                </a:solidFill>
                <a:latin typeface="Arial" panose="020B0604020202020204" pitchFamily="34" charset="0"/>
                <a:cs typeface="Lucida Console" panose="020B0609040504020204" charset="0"/>
              </a:rPr>
              <a:t>48*48</a:t>
            </a:r>
            <a:r>
              <a:rPr lang="zh-CN" sz="2000" b="0" dirty="0">
                <a:solidFill>
                  <a:srgbClr val="333333"/>
                </a:solidFill>
                <a:ea typeface="微软雅黑" panose="020B0503020204020204" pitchFamily="34" charset="-122"/>
              </a:rPr>
              <a:t>的灰度图。</a:t>
            </a:r>
            <a:r>
              <a:rPr lang="en-US" sz="2000" b="0" dirty="0">
                <a:solidFill>
                  <a:srgbClr val="333333"/>
                </a:solidFill>
                <a:latin typeface="Arial" panose="020B0604020202020204" pitchFamily="34" charset="0"/>
                <a:cs typeface="Lucida Console" panose="020B0609040504020204" charset="0"/>
              </a:rPr>
              <a:t>FER2013</a:t>
            </a:r>
            <a:r>
              <a:rPr lang="zh-CN" sz="2000" b="0" dirty="0">
                <a:solidFill>
                  <a:srgbClr val="333333"/>
                </a:solidFill>
                <a:ea typeface="微软雅黑" panose="020B0503020204020204" pitchFamily="34" charset="-122"/>
              </a:rPr>
              <a:t>数据库中一共有</a:t>
            </a:r>
            <a:r>
              <a:rPr lang="en-US" sz="2000" b="0" dirty="0">
                <a:solidFill>
                  <a:srgbClr val="333333"/>
                </a:solidFill>
                <a:latin typeface="Arial" panose="020B0604020202020204" pitchFamily="34" charset="0"/>
                <a:cs typeface="Lucida Console" panose="020B0609040504020204" charset="0"/>
              </a:rPr>
              <a:t>7</a:t>
            </a:r>
            <a:r>
              <a:rPr lang="zh-CN" sz="2000" b="0" dirty="0">
                <a:solidFill>
                  <a:srgbClr val="333333"/>
                </a:solidFill>
                <a:ea typeface="微软雅黑" panose="020B0503020204020204" pitchFamily="34" charset="-122"/>
              </a:rPr>
              <a:t>中表情：愤怒，厌恶，恐惧，开心，难过，惊讶和中性。该</a:t>
            </a:r>
            <a:r>
              <a:rPr lang="en-US" sz="2000" b="0" dirty="0">
                <a:solidFill>
                  <a:srgbClr val="333333"/>
                </a:solidFill>
                <a:latin typeface="微软雅黑" panose="020B0503020204020204" pitchFamily="34" charset="-122"/>
                <a:cs typeface="Lucida Console" panose="020B0609040504020204" charset="0"/>
              </a:rPr>
              <a:t> </a:t>
            </a:r>
            <a:r>
              <a:rPr lang="zh-CN" sz="2000" b="0" dirty="0">
                <a:solidFill>
                  <a:srgbClr val="333333"/>
                </a:solidFill>
                <a:ea typeface="微软雅黑" panose="020B0503020204020204" pitchFamily="34" charset="-122"/>
              </a:rPr>
              <a:t>数据库是</a:t>
            </a:r>
            <a:r>
              <a:rPr lang="en-US" sz="2000" b="0" dirty="0">
                <a:solidFill>
                  <a:srgbClr val="333333"/>
                </a:solidFill>
                <a:latin typeface="Arial" panose="020B0604020202020204" pitchFamily="34" charset="0"/>
                <a:cs typeface="Lucida Console" panose="020B0609040504020204" charset="0"/>
              </a:rPr>
              <a:t>2013</a:t>
            </a:r>
            <a:r>
              <a:rPr lang="zh-CN" sz="2000" b="0" dirty="0">
                <a:solidFill>
                  <a:srgbClr val="333333"/>
                </a:solidFill>
                <a:ea typeface="微软雅黑" panose="020B0503020204020204" pitchFamily="34" charset="-122"/>
              </a:rPr>
              <a:t>年</a:t>
            </a:r>
            <a:r>
              <a:rPr lang="en-US" sz="2000" b="0" dirty="0">
                <a:solidFill>
                  <a:srgbClr val="333333"/>
                </a:solidFill>
                <a:latin typeface="Arial" panose="020B0604020202020204" pitchFamily="34" charset="0"/>
                <a:cs typeface="Lucida Console" panose="020B0609040504020204" charset="0"/>
              </a:rPr>
              <a:t>Kaggle</a:t>
            </a:r>
            <a:r>
              <a:rPr lang="zh-CN" sz="2000" b="0" dirty="0">
                <a:solidFill>
                  <a:srgbClr val="333333"/>
                </a:solidFill>
                <a:ea typeface="微软雅黑" panose="020B0503020204020204" pitchFamily="34" charset="-122"/>
              </a:rPr>
              <a:t>比赛的数据，由于这个数据库大多是从网络爬虫下载的，存在一定的误差性。这</a:t>
            </a:r>
            <a:r>
              <a:rPr lang="en-US" sz="2000" b="0" dirty="0">
                <a:solidFill>
                  <a:srgbClr val="333333"/>
                </a:solidFill>
                <a:latin typeface="微软雅黑" panose="020B0503020204020204" pitchFamily="34" charset="-122"/>
                <a:cs typeface="Lucida Console" panose="020B0609040504020204" charset="0"/>
              </a:rPr>
              <a:t> </a:t>
            </a:r>
            <a:r>
              <a:rPr lang="zh-CN" sz="2000" b="0" dirty="0">
                <a:solidFill>
                  <a:srgbClr val="333333"/>
                </a:solidFill>
                <a:ea typeface="微软雅黑" panose="020B0503020204020204" pitchFamily="34" charset="-122"/>
              </a:rPr>
              <a:t>个数据库的人为</a:t>
            </a:r>
            <a:r>
              <a:rPr lang="zh-CN" sz="2000" b="0" dirty="0">
                <a:solidFill>
                  <a:srgbClr val="FF0000"/>
                </a:solidFill>
                <a:ea typeface="微软雅黑" panose="020B0503020204020204" pitchFamily="34" charset="-122"/>
              </a:rPr>
              <a:t>准确率是</a:t>
            </a:r>
            <a:r>
              <a:rPr lang="en-US" sz="2000" b="0" dirty="0">
                <a:solidFill>
                  <a:srgbClr val="FF0000"/>
                </a:solidFill>
                <a:latin typeface="Arial" panose="020B0604020202020204" pitchFamily="34" charset="0"/>
                <a:cs typeface="Lucida Console" panose="020B0609040504020204" charset="0"/>
              </a:rPr>
              <a:t>65% </a:t>
            </a:r>
            <a:r>
              <a:rPr lang="zh-CN" sz="2000" b="0" dirty="0">
                <a:solidFill>
                  <a:srgbClr val="FF0000"/>
                </a:solidFill>
                <a:ea typeface="微软雅黑" panose="020B0503020204020204" pitchFamily="34" charset="-122"/>
              </a:rPr>
              <a:t>士</a:t>
            </a:r>
            <a:r>
              <a:rPr lang="en-US" sz="2000" b="0" dirty="0">
                <a:solidFill>
                  <a:srgbClr val="FF0000"/>
                </a:solidFill>
                <a:latin typeface="微软雅黑" panose="020B0503020204020204" pitchFamily="34" charset="-122"/>
                <a:cs typeface="Lucida Console" panose="020B0609040504020204" charset="0"/>
              </a:rPr>
              <a:t> </a:t>
            </a:r>
            <a:r>
              <a:rPr lang="en-US" sz="2000" b="0" dirty="0">
                <a:solidFill>
                  <a:srgbClr val="FF0000"/>
                </a:solidFill>
                <a:latin typeface="Arial" panose="020B0604020202020204" pitchFamily="34" charset="0"/>
                <a:cs typeface="Lucida Console" panose="020B0609040504020204" charset="0"/>
              </a:rPr>
              <a:t>5%</a:t>
            </a:r>
            <a:r>
              <a:rPr lang="zh-CN" sz="2000" b="0" dirty="0">
                <a:solidFill>
                  <a:srgbClr val="333333"/>
                </a:solidFill>
                <a:ea typeface="微软雅黑" panose="020B0503020204020204" pitchFamily="34" charset="-122"/>
              </a:rPr>
              <a:t>。</a:t>
            </a:r>
            <a:endParaRPr lang="zh-CN" altLang="en-US" sz="2000" dirty="0"/>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下载指引</a:t>
            </a:r>
          </a:p>
        </p:txBody>
      </p:sp>
      <p:pic>
        <p:nvPicPr>
          <p:cNvPr id="5" name="内容占位符 4"/>
          <p:cNvPicPr>
            <a:picLocks noGrp="1" noChangeAspect="1"/>
          </p:cNvPicPr>
          <p:nvPr>
            <p:ph idx="1"/>
          </p:nvPr>
        </p:nvPicPr>
        <p:blipFill>
          <a:blip r:embed="rId3"/>
          <a:stretch>
            <a:fillRect/>
          </a:stretch>
        </p:blipFill>
        <p:spPr>
          <a:xfrm>
            <a:off x="965057" y="1044108"/>
            <a:ext cx="10453130" cy="5155355"/>
          </a:xfrm>
          <a:prstGeom prst="rect">
            <a:avLst/>
          </a:prstGeom>
        </p:spPr>
      </p:pic>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下载指引</a:t>
            </a:r>
          </a:p>
        </p:txBody>
      </p:sp>
      <p:pic>
        <p:nvPicPr>
          <p:cNvPr id="6" name="内容占位符 5"/>
          <p:cNvPicPr>
            <a:picLocks noGrp="1" noChangeAspect="1"/>
          </p:cNvPicPr>
          <p:nvPr>
            <p:ph idx="1"/>
          </p:nvPr>
        </p:nvPicPr>
        <p:blipFill>
          <a:blip r:embed="rId3"/>
          <a:stretch>
            <a:fillRect/>
          </a:stretch>
        </p:blipFill>
        <p:spPr>
          <a:xfrm>
            <a:off x="981610" y="1057101"/>
            <a:ext cx="8346947" cy="5547138"/>
          </a:xfrm>
          <a:prstGeom prst="rect">
            <a:avLst/>
          </a:prstGeom>
        </p:spPr>
      </p:pic>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sym typeface="+mn-ea"/>
              </a:rPr>
              <a:t>下载指引</a:t>
            </a:r>
            <a:br>
              <a:rPr lang="zh-CN" altLang="en-US"/>
            </a:br>
            <a:endParaRPr lang="zh-CN" altLang="en-US"/>
          </a:p>
        </p:txBody>
      </p:sp>
      <p:pic>
        <p:nvPicPr>
          <p:cNvPr id="4" name="内容占位符 3"/>
          <p:cNvPicPr>
            <a:picLocks noGrp="1" noChangeAspect="1"/>
          </p:cNvPicPr>
          <p:nvPr>
            <p:ph idx="1"/>
          </p:nvPr>
        </p:nvPicPr>
        <p:blipFill>
          <a:blip r:embed="rId3"/>
          <a:stretch>
            <a:fillRect/>
          </a:stretch>
        </p:blipFill>
        <p:spPr>
          <a:xfrm>
            <a:off x="949528" y="979470"/>
            <a:ext cx="9404367" cy="5471730"/>
          </a:xfrm>
          <a:prstGeom prst="rect">
            <a:avLst/>
          </a:prstGeom>
        </p:spPr>
      </p:pic>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3.3</a:t>
            </a:r>
            <a:r>
              <a:rPr lang="zh-CN" altLang="en-US"/>
              <a:t>数据集介绍</a:t>
            </a:r>
          </a:p>
        </p:txBody>
      </p:sp>
      <p:sp>
        <p:nvSpPr>
          <p:cNvPr id="7" name="文本框 6"/>
          <p:cNvSpPr txBox="1"/>
          <p:nvPr/>
        </p:nvSpPr>
        <p:spPr>
          <a:xfrm>
            <a:off x="623888" y="1270401"/>
            <a:ext cx="11303635" cy="1422441"/>
          </a:xfrm>
          <a:prstGeom prst="rect">
            <a:avLst/>
          </a:prstGeom>
          <a:noFill/>
          <a:ln w="9525">
            <a:noFill/>
          </a:ln>
        </p:spPr>
        <p:txBody>
          <a:bodyPr wrap="square">
            <a:spAutoFit/>
          </a:bodyPr>
          <a:lstStyle/>
          <a:p>
            <a:pPr indent="0">
              <a:lnSpc>
                <a:spcPct val="150000"/>
              </a:lnSpc>
            </a:pPr>
            <a:r>
              <a:rPr lang="zh-CN" sz="2000" b="0" dirty="0">
                <a:solidFill>
                  <a:srgbClr val="333333"/>
                </a:solidFill>
                <a:ea typeface="微软雅黑" panose="020B0503020204020204" pitchFamily="34" charset="-122"/>
              </a:rPr>
              <a:t>给定的数据集</a:t>
            </a:r>
            <a:r>
              <a:rPr lang="en-US" sz="2000" b="0" dirty="0">
                <a:solidFill>
                  <a:srgbClr val="333333"/>
                </a:solidFill>
                <a:latin typeface="Arial" panose="020B0604020202020204" pitchFamily="34" charset="0"/>
                <a:cs typeface="Lucida Console" panose="020B0609040504020204" charset="0"/>
              </a:rPr>
              <a:t>train.csv</a:t>
            </a:r>
            <a:r>
              <a:rPr lang="zh-CN" sz="2000" b="0" dirty="0">
                <a:solidFill>
                  <a:srgbClr val="333333"/>
                </a:solidFill>
                <a:ea typeface="微软雅黑" panose="020B0503020204020204" pitchFamily="34" charset="-122"/>
              </a:rPr>
              <a:t>，我们要使用卷积神经网络</a:t>
            </a:r>
            <a:r>
              <a:rPr lang="en-US" sz="2000" b="0" dirty="0">
                <a:solidFill>
                  <a:srgbClr val="333333"/>
                </a:solidFill>
                <a:latin typeface="Arial" panose="020B0604020202020204" pitchFamily="34" charset="0"/>
                <a:cs typeface="Lucida Console" panose="020B0609040504020204" charset="0"/>
              </a:rPr>
              <a:t>CNN</a:t>
            </a:r>
            <a:r>
              <a:rPr lang="zh-CN" sz="2000" b="0" dirty="0">
                <a:solidFill>
                  <a:srgbClr val="333333"/>
                </a:solidFill>
                <a:ea typeface="微软雅黑" panose="020B0503020204020204" pitchFamily="34" charset="-122"/>
              </a:rPr>
              <a:t>，根据每个样本的面部图片判断出其表情。在本</a:t>
            </a:r>
            <a:r>
              <a:rPr lang="en-US" sz="2000" b="0" dirty="0">
                <a:solidFill>
                  <a:srgbClr val="333333"/>
                </a:solidFill>
                <a:latin typeface="微软雅黑" panose="020B0503020204020204" pitchFamily="34" charset="-122"/>
                <a:cs typeface="Lucida Console" panose="020B0609040504020204" charset="0"/>
              </a:rPr>
              <a:t> </a:t>
            </a:r>
            <a:r>
              <a:rPr lang="zh-CN" sz="2000" b="0" dirty="0">
                <a:solidFill>
                  <a:srgbClr val="333333"/>
                </a:solidFill>
                <a:ea typeface="微软雅黑" panose="020B0503020204020204" pitchFamily="34" charset="-122"/>
              </a:rPr>
              <a:t>项目中，表情共分</a:t>
            </a:r>
            <a:r>
              <a:rPr lang="en-US" sz="2000" b="0" dirty="0">
                <a:solidFill>
                  <a:srgbClr val="FF0000"/>
                </a:solidFill>
                <a:latin typeface="Arial" panose="020B0604020202020204" pitchFamily="34" charset="0"/>
                <a:cs typeface="Lucida Console" panose="020B0609040504020204" charset="0"/>
              </a:rPr>
              <a:t>7</a:t>
            </a:r>
            <a:r>
              <a:rPr lang="zh-CN" sz="2000" b="0" dirty="0">
                <a:solidFill>
                  <a:srgbClr val="FF0000"/>
                </a:solidFill>
                <a:ea typeface="微软雅黑" panose="020B0503020204020204" pitchFamily="34" charset="-122"/>
              </a:rPr>
              <a:t>类</a:t>
            </a:r>
            <a:r>
              <a:rPr lang="zh-CN" sz="2000" b="0" dirty="0">
                <a:solidFill>
                  <a:srgbClr val="333333"/>
                </a:solidFill>
                <a:ea typeface="微软雅黑" panose="020B0503020204020204" pitchFamily="34" charset="-122"/>
              </a:rPr>
              <a:t>，分别为：（</a:t>
            </a:r>
            <a:r>
              <a:rPr lang="en-US" sz="2000" b="0" dirty="0">
                <a:solidFill>
                  <a:srgbClr val="333333"/>
                </a:solidFill>
                <a:latin typeface="Arial" panose="020B0604020202020204" pitchFamily="34" charset="0"/>
                <a:cs typeface="Lucida Console" panose="020B0609040504020204" charset="0"/>
              </a:rPr>
              <a:t>0</a:t>
            </a:r>
            <a:r>
              <a:rPr lang="zh-CN" sz="2000" b="0" dirty="0">
                <a:solidFill>
                  <a:srgbClr val="333333"/>
                </a:solidFill>
                <a:ea typeface="微软雅黑" panose="020B0503020204020204" pitchFamily="34" charset="-122"/>
              </a:rPr>
              <a:t>）生气，（</a:t>
            </a:r>
            <a:r>
              <a:rPr lang="en-US" sz="2000" b="0" dirty="0">
                <a:solidFill>
                  <a:srgbClr val="333333"/>
                </a:solidFill>
                <a:latin typeface="Arial" panose="020B0604020202020204" pitchFamily="34" charset="0"/>
                <a:cs typeface="Lucida Console" panose="020B0609040504020204" charset="0"/>
              </a:rPr>
              <a:t>1</a:t>
            </a:r>
            <a:r>
              <a:rPr lang="zh-CN" sz="2000" b="0" dirty="0">
                <a:solidFill>
                  <a:srgbClr val="333333"/>
                </a:solidFill>
                <a:ea typeface="微软雅黑" panose="020B0503020204020204" pitchFamily="34" charset="-122"/>
              </a:rPr>
              <a:t>）厌恶，（</a:t>
            </a:r>
            <a:r>
              <a:rPr lang="en-US" sz="2000" b="0" dirty="0">
                <a:solidFill>
                  <a:srgbClr val="333333"/>
                </a:solidFill>
                <a:latin typeface="Arial" panose="020B0604020202020204" pitchFamily="34" charset="0"/>
                <a:cs typeface="Lucida Console" panose="020B0609040504020204" charset="0"/>
              </a:rPr>
              <a:t>2</a:t>
            </a:r>
            <a:r>
              <a:rPr lang="zh-CN" sz="2000" b="0" dirty="0">
                <a:solidFill>
                  <a:srgbClr val="333333"/>
                </a:solidFill>
                <a:ea typeface="微软雅黑" panose="020B0503020204020204" pitchFamily="34" charset="-122"/>
              </a:rPr>
              <a:t>）恐惧，（</a:t>
            </a:r>
            <a:r>
              <a:rPr lang="en-US" sz="2000" b="0" dirty="0">
                <a:solidFill>
                  <a:srgbClr val="333333"/>
                </a:solidFill>
                <a:latin typeface="Arial" panose="020B0604020202020204" pitchFamily="34" charset="0"/>
                <a:cs typeface="Lucida Console" panose="020B0609040504020204" charset="0"/>
              </a:rPr>
              <a:t>3</a:t>
            </a:r>
            <a:r>
              <a:rPr lang="zh-CN" sz="2000" b="0" dirty="0">
                <a:solidFill>
                  <a:srgbClr val="333333"/>
                </a:solidFill>
                <a:ea typeface="微软雅黑" panose="020B0503020204020204" pitchFamily="34" charset="-122"/>
              </a:rPr>
              <a:t>）高兴，（</a:t>
            </a:r>
            <a:r>
              <a:rPr lang="en-US" sz="2000" b="0" dirty="0">
                <a:solidFill>
                  <a:srgbClr val="333333"/>
                </a:solidFill>
                <a:latin typeface="Arial" panose="020B0604020202020204" pitchFamily="34" charset="0"/>
                <a:cs typeface="Lucida Console" panose="020B0609040504020204" charset="0"/>
              </a:rPr>
              <a:t>4</a:t>
            </a:r>
            <a:r>
              <a:rPr lang="zh-CN" sz="2000" b="0" dirty="0">
                <a:solidFill>
                  <a:srgbClr val="333333"/>
                </a:solidFill>
                <a:ea typeface="微软雅黑" panose="020B0503020204020204" pitchFamily="34" charset="-122"/>
              </a:rPr>
              <a:t>）难过，（</a:t>
            </a:r>
            <a:r>
              <a:rPr lang="en-US" sz="2000" b="0" dirty="0">
                <a:solidFill>
                  <a:srgbClr val="333333"/>
                </a:solidFill>
                <a:latin typeface="Arial" panose="020B0604020202020204" pitchFamily="34" charset="0"/>
                <a:cs typeface="Lucida Console" panose="020B0609040504020204" charset="0"/>
              </a:rPr>
              <a:t>5</a:t>
            </a:r>
            <a:r>
              <a:rPr lang="zh-CN" sz="2000" b="0" dirty="0">
                <a:solidFill>
                  <a:srgbClr val="333333"/>
                </a:solidFill>
                <a:ea typeface="微软雅黑" panose="020B0503020204020204" pitchFamily="34" charset="-122"/>
              </a:rPr>
              <a:t>）</a:t>
            </a:r>
            <a:r>
              <a:rPr lang="en-US" sz="2000" b="0" dirty="0">
                <a:solidFill>
                  <a:srgbClr val="333333"/>
                </a:solidFill>
                <a:latin typeface="微软雅黑" panose="020B0503020204020204" pitchFamily="34" charset="-122"/>
                <a:cs typeface="Lucida Console" panose="020B0609040504020204" charset="0"/>
              </a:rPr>
              <a:t> </a:t>
            </a:r>
            <a:r>
              <a:rPr lang="zh-CN" sz="2000" b="0" dirty="0">
                <a:solidFill>
                  <a:srgbClr val="333333"/>
                </a:solidFill>
                <a:ea typeface="微软雅黑" panose="020B0503020204020204" pitchFamily="34" charset="-122"/>
              </a:rPr>
              <a:t>惊讶和（</a:t>
            </a:r>
            <a:r>
              <a:rPr lang="en-US" sz="2000" b="0" dirty="0">
                <a:solidFill>
                  <a:srgbClr val="333333"/>
                </a:solidFill>
                <a:latin typeface="Arial" panose="020B0604020202020204" pitchFamily="34" charset="0"/>
                <a:cs typeface="Lucida Console" panose="020B0609040504020204" charset="0"/>
              </a:rPr>
              <a:t>6</a:t>
            </a:r>
            <a:r>
              <a:rPr lang="zh-CN" sz="2000" b="0" dirty="0">
                <a:solidFill>
                  <a:srgbClr val="333333"/>
                </a:solidFill>
                <a:ea typeface="微软雅黑" panose="020B0503020204020204" pitchFamily="34" charset="-122"/>
              </a:rPr>
              <a:t>）中立（即面无表情，无法归为前六类）。因此，项目实质上是一个</a:t>
            </a:r>
            <a:r>
              <a:rPr lang="en-US" sz="2000" b="0" dirty="0">
                <a:solidFill>
                  <a:srgbClr val="333333"/>
                </a:solidFill>
                <a:latin typeface="Arial" panose="020B0604020202020204" pitchFamily="34" charset="0"/>
                <a:cs typeface="Lucida Console" panose="020B0609040504020204" charset="0"/>
              </a:rPr>
              <a:t>7</a:t>
            </a:r>
            <a:r>
              <a:rPr lang="zh-CN" sz="2000" b="0" dirty="0">
                <a:solidFill>
                  <a:srgbClr val="333333"/>
                </a:solidFill>
                <a:ea typeface="微软雅黑" panose="020B0503020204020204" pitchFamily="34" charset="-122"/>
              </a:rPr>
              <a:t>分类问题。</a:t>
            </a:r>
            <a:endParaRPr lang="zh-CN" altLang="en-US" sz="2000" dirty="0"/>
          </a:p>
        </p:txBody>
      </p:sp>
      <p:pic>
        <p:nvPicPr>
          <p:cNvPr id="43" name="image23.jpeg"/>
          <p:cNvPicPr>
            <a:picLocks noChangeAspect="1"/>
          </p:cNvPicPr>
          <p:nvPr/>
        </p:nvPicPr>
        <p:blipFill>
          <a:blip r:embed="rId3" cstate="print"/>
          <a:stretch>
            <a:fillRect/>
          </a:stretch>
        </p:blipFill>
        <p:spPr>
          <a:xfrm>
            <a:off x="1038860" y="3288859"/>
            <a:ext cx="10114280" cy="1752600"/>
          </a:xfrm>
          <a:prstGeom prst="rect">
            <a:avLst/>
          </a:prstGeom>
        </p:spPr>
      </p:pic>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887" y="163519"/>
            <a:ext cx="10944225" cy="863601"/>
          </a:xfrm>
        </p:spPr>
        <p:txBody>
          <a:bodyPr>
            <a:normAutofit/>
          </a:bodyPr>
          <a:lstStyle/>
          <a:p>
            <a:r>
              <a:rPr lang="zh-CN" altLang="en-US" dirty="0"/>
              <a:t>train.csv文件说明：</a:t>
            </a:r>
          </a:p>
        </p:txBody>
      </p:sp>
      <p:sp>
        <p:nvSpPr>
          <p:cNvPr id="3" name="内容占位符 2"/>
          <p:cNvSpPr>
            <a:spLocks noGrp="1"/>
          </p:cNvSpPr>
          <p:nvPr>
            <p:ph idx="1"/>
          </p:nvPr>
        </p:nvSpPr>
        <p:spPr>
          <a:xfrm>
            <a:off x="623888" y="748560"/>
            <a:ext cx="10944224" cy="4895850"/>
          </a:xfrm>
        </p:spPr>
        <p:txBody>
          <a:bodyPr/>
          <a:lstStyle/>
          <a:p>
            <a:r>
              <a:rPr lang="zh-CN" altLang="en-US" dirty="0"/>
              <a:t>（1）CSV文件，大小为28710行X2305列；</a:t>
            </a:r>
          </a:p>
          <a:p>
            <a:r>
              <a:rPr lang="zh-CN" altLang="en-US" dirty="0"/>
              <a:t>（2）在28710行中，其中第一行为描述信息，即“emotion”和“pixels”两个单词，其余每行内含有一个样 本信息，即共有28709个样本；</a:t>
            </a:r>
          </a:p>
          <a:p>
            <a:r>
              <a:rPr lang="zh-CN" altLang="en-US" dirty="0"/>
              <a:t>（3）在2305列中，其中第一列为该样本对应的emotion，取值范围为0到6。其余2304列为包含着每个 样本大小为48X48人脸图片的像素值（2304=48X48），每个像素值取值范围在</a:t>
            </a:r>
            <a:r>
              <a:rPr lang="zh-CN" altLang="en-US" dirty="0">
                <a:solidFill>
                  <a:srgbClr val="FF0000"/>
                </a:solidFill>
              </a:rPr>
              <a:t>0到255</a:t>
            </a:r>
            <a:r>
              <a:rPr lang="zh-CN" altLang="en-US" dirty="0"/>
              <a:t>之间；</a:t>
            </a:r>
          </a:p>
          <a:p>
            <a:endParaRPr lang="zh-CN" altLang="en-US" dirty="0"/>
          </a:p>
        </p:txBody>
      </p:sp>
      <p:pic>
        <p:nvPicPr>
          <p:cNvPr id="45" name="image24.jpeg"/>
          <p:cNvPicPr>
            <a:picLocks noChangeAspect="1"/>
          </p:cNvPicPr>
          <p:nvPr/>
        </p:nvPicPr>
        <p:blipFill>
          <a:blip r:embed="rId3" cstate="print"/>
          <a:stretch>
            <a:fillRect/>
          </a:stretch>
        </p:blipFill>
        <p:spPr>
          <a:xfrm>
            <a:off x="2156700" y="2636009"/>
            <a:ext cx="7626928" cy="4159073"/>
          </a:xfrm>
          <a:prstGeom prst="rect">
            <a:avLst/>
          </a:prstGeom>
        </p:spPr>
      </p:pic>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3.4</a:t>
            </a:r>
            <a:r>
              <a:rPr lang="zh-CN" altLang="en-US"/>
              <a:t>数据集分离</a:t>
            </a:r>
          </a:p>
        </p:txBody>
      </p:sp>
      <p:sp>
        <p:nvSpPr>
          <p:cNvPr id="3" name="内容占位符 2"/>
          <p:cNvSpPr>
            <a:spLocks noGrp="1"/>
          </p:cNvSpPr>
          <p:nvPr>
            <p:ph idx="1"/>
          </p:nvPr>
        </p:nvSpPr>
        <p:spPr>
          <a:xfrm>
            <a:off x="624205" y="1412875"/>
            <a:ext cx="10944225" cy="1109345"/>
          </a:xfrm>
        </p:spPr>
        <p:txBody>
          <a:bodyPr/>
          <a:lstStyle/>
          <a:p>
            <a:r>
              <a:rPr lang="zh-CN" altLang="en-US"/>
              <a:t>在原文件中，emotion和pixels人脸像素数据是集中在一起的。为了方便操作，决定利用pandas库进行    数据分离，即将所有emotion读出后，写入新创建的文件emotion.csv；将所有的像素数据读出后，写入 新创建的文件pixels.csv。</a:t>
            </a:r>
          </a:p>
        </p:txBody>
      </p:sp>
      <p:sp>
        <p:nvSpPr>
          <p:cNvPr id="108" name="文本框 107"/>
          <p:cNvSpPr txBox="1"/>
          <p:nvPr/>
        </p:nvSpPr>
        <p:spPr>
          <a:xfrm>
            <a:off x="1007110" y="2522220"/>
            <a:ext cx="5080000" cy="398780"/>
          </a:xfrm>
          <a:prstGeom prst="rect">
            <a:avLst/>
          </a:prstGeom>
          <a:noFill/>
          <a:ln w="9525">
            <a:noFill/>
          </a:ln>
        </p:spPr>
        <p:txBody>
          <a:bodyPr>
            <a:spAutoFit/>
          </a:bodyPr>
          <a:lstStyle/>
          <a:p>
            <a:pPr indent="0"/>
            <a:r>
              <a:rPr lang="zh-CN" sz="2000" b="1">
                <a:solidFill>
                  <a:srgbClr val="FF0000"/>
                </a:solidFill>
                <a:ea typeface="微软雅黑" panose="020B0503020204020204" pitchFamily="34" charset="-122"/>
              </a:rPr>
              <a:t>数据集分离的代码如下：</a:t>
            </a:r>
            <a:endParaRPr lang="zh-CN" altLang="en-US" sz="2000" b="1">
              <a:solidFill>
                <a:srgbClr val="FF0000"/>
              </a:solidFill>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1007110" y="2921000"/>
            <a:ext cx="8503285" cy="3750310"/>
          </a:xfrm>
          <a:prstGeom prst="rect">
            <a:avLst/>
          </a:prstGeom>
        </p:spPr>
      </p:pic>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文本框 107"/>
          <p:cNvSpPr txBox="1"/>
          <p:nvPr/>
        </p:nvSpPr>
        <p:spPr>
          <a:xfrm>
            <a:off x="846455" y="177800"/>
            <a:ext cx="7920355" cy="1422954"/>
          </a:xfrm>
          <a:prstGeom prst="rect">
            <a:avLst/>
          </a:prstGeom>
          <a:noFill/>
          <a:ln w="9525">
            <a:noFill/>
          </a:ln>
        </p:spPr>
        <p:txBody>
          <a:bodyPr wrap="square">
            <a:spAutoFit/>
          </a:bodyPr>
          <a:lstStyle/>
          <a:p>
            <a:pPr indent="0">
              <a:lnSpc>
                <a:spcPct val="150000"/>
              </a:lnSpc>
            </a:pPr>
            <a:r>
              <a:rPr lang="zh-CN" sz="2000" b="0" dirty="0">
                <a:solidFill>
                  <a:srgbClr val="333333"/>
                </a:solidFill>
                <a:ea typeface="微软雅黑" panose="020B0503020204020204" pitchFamily="34" charset="-122"/>
              </a:rPr>
              <a:t>以上代码执行完毕后，在</a:t>
            </a:r>
            <a:r>
              <a:rPr lang="en-US" sz="2000" b="0" dirty="0">
                <a:solidFill>
                  <a:srgbClr val="333333"/>
                </a:solidFill>
                <a:latin typeface="Arial" panose="020B0604020202020204" pitchFamily="34" charset="0"/>
                <a:cs typeface="Lucida Console" panose="020B0609040504020204" charset="0"/>
              </a:rPr>
              <a:t>dataset</a:t>
            </a:r>
            <a:r>
              <a:rPr lang="zh-CN" sz="2000" b="0" dirty="0">
                <a:solidFill>
                  <a:srgbClr val="333333"/>
                </a:solidFill>
                <a:ea typeface="微软雅黑" panose="020B0503020204020204" pitchFamily="34" charset="-122"/>
              </a:rPr>
              <a:t>的文件夹下，就会生成两个新文件</a:t>
            </a:r>
            <a:r>
              <a:rPr lang="en-US" sz="2000" b="0" dirty="0">
                <a:solidFill>
                  <a:srgbClr val="333333"/>
                </a:solidFill>
                <a:latin typeface="Arial" panose="020B0604020202020204" pitchFamily="34" charset="0"/>
                <a:cs typeface="Lucida Console" panose="020B0609040504020204" charset="0"/>
              </a:rPr>
              <a:t>emotion.csv</a:t>
            </a:r>
            <a:r>
              <a:rPr lang="zh-CN" sz="2000" b="0" dirty="0">
                <a:solidFill>
                  <a:srgbClr val="333333"/>
                </a:solidFill>
                <a:ea typeface="微软雅黑" panose="020B0503020204020204" pitchFamily="34" charset="-122"/>
              </a:rPr>
              <a:t>以及</a:t>
            </a:r>
            <a:r>
              <a:rPr lang="en-US" sz="2000" b="0" dirty="0">
                <a:solidFill>
                  <a:srgbClr val="333333"/>
                </a:solidFill>
                <a:latin typeface="Arial" panose="020B0604020202020204" pitchFamily="34" charset="0"/>
                <a:cs typeface="Lucida Console" panose="020B0609040504020204" charset="0"/>
              </a:rPr>
              <a:t>pixels.csv</a:t>
            </a:r>
            <a:r>
              <a:rPr lang="zh-CN" sz="2000" b="0" dirty="0">
                <a:solidFill>
                  <a:srgbClr val="333333"/>
                </a:solidFill>
                <a:ea typeface="微软雅黑" panose="020B0503020204020204" pitchFamily="34" charset="-122"/>
              </a:rPr>
              <a:t>。在执行代码前，</a:t>
            </a:r>
            <a:r>
              <a:rPr lang="zh-CN" sz="2000" b="0" dirty="0">
                <a:solidFill>
                  <a:srgbClr val="FF0000"/>
                </a:solidFill>
                <a:ea typeface="微软雅黑" panose="020B0503020204020204" pitchFamily="34" charset="-122"/>
              </a:rPr>
              <a:t>注意修改</a:t>
            </a:r>
            <a:r>
              <a:rPr lang="en-US" sz="2000" b="0" dirty="0">
                <a:solidFill>
                  <a:srgbClr val="FF0000"/>
                </a:solidFill>
                <a:latin typeface="Arial" panose="020B0604020202020204" pitchFamily="34" charset="0"/>
                <a:cs typeface="Lucida Console" panose="020B0609040504020204" charset="0"/>
              </a:rPr>
              <a:t>train.csv</a:t>
            </a:r>
            <a:r>
              <a:rPr lang="zh-CN" sz="2000" b="0" dirty="0">
                <a:solidFill>
                  <a:srgbClr val="333333"/>
                </a:solidFill>
                <a:ea typeface="微软雅黑" panose="020B0503020204020204" pitchFamily="34" charset="-122"/>
              </a:rPr>
              <a:t>为你电脑上文件所在的相对或绝对路劲地址</a:t>
            </a:r>
            <a:r>
              <a:rPr lang="zh-CN" altLang="en-US" sz="950" dirty="0">
                <a:solidFill>
                  <a:srgbClr val="333333"/>
                </a:solidFill>
                <a:ea typeface="微软雅黑" panose="020B0503020204020204" pitchFamily="34" charset="-122"/>
              </a:rPr>
              <a:t>。</a:t>
            </a:r>
            <a:endParaRPr lang="zh-CN" altLang="en-US" dirty="0"/>
          </a:p>
        </p:txBody>
      </p:sp>
      <p:pic>
        <p:nvPicPr>
          <p:cNvPr id="47" name="image25.jpeg"/>
          <p:cNvPicPr>
            <a:picLocks noChangeAspect="1"/>
          </p:cNvPicPr>
          <p:nvPr/>
        </p:nvPicPr>
        <p:blipFill>
          <a:blip r:embed="rId3" cstate="print"/>
          <a:stretch>
            <a:fillRect/>
          </a:stretch>
        </p:blipFill>
        <p:spPr>
          <a:xfrm>
            <a:off x="898155" y="1972706"/>
            <a:ext cx="10417050" cy="4394538"/>
          </a:xfrm>
          <a:prstGeom prst="rect">
            <a:avLst/>
          </a:prstGeom>
        </p:spPr>
      </p:pic>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3.5</a:t>
            </a:r>
            <a:r>
              <a:rPr lang="zh-CN" altLang="en-US"/>
              <a:t>数据可视化</a:t>
            </a:r>
          </a:p>
        </p:txBody>
      </p:sp>
      <p:sp>
        <p:nvSpPr>
          <p:cNvPr id="108" name="文本框 107"/>
          <p:cNvSpPr txBox="1"/>
          <p:nvPr/>
        </p:nvSpPr>
        <p:spPr>
          <a:xfrm>
            <a:off x="836930" y="970447"/>
            <a:ext cx="10468610" cy="2553335"/>
          </a:xfrm>
          <a:prstGeom prst="rect">
            <a:avLst/>
          </a:prstGeom>
          <a:noFill/>
          <a:ln w="9525">
            <a:noFill/>
          </a:ln>
        </p:spPr>
        <p:txBody>
          <a:bodyPr wrap="square">
            <a:spAutoFit/>
          </a:bodyPr>
          <a:lstStyle/>
          <a:p>
            <a:pPr indent="0"/>
            <a:r>
              <a:rPr lang="zh-CN" sz="2000" b="0" dirty="0">
                <a:solidFill>
                  <a:srgbClr val="333333"/>
                </a:solidFill>
                <a:ea typeface="微软雅黑" panose="020B0503020204020204" pitchFamily="34" charset="-122"/>
              </a:rPr>
              <a:t>给定的数据集是</a:t>
            </a:r>
            <a:r>
              <a:rPr lang="en-US" sz="2000" b="0" dirty="0">
                <a:solidFill>
                  <a:srgbClr val="333333"/>
                </a:solidFill>
                <a:latin typeface="Arial" panose="020B0604020202020204" pitchFamily="34" charset="0"/>
                <a:cs typeface="Lucida Console" panose="020B0609040504020204" charset="0"/>
              </a:rPr>
              <a:t>csv</a:t>
            </a:r>
            <a:r>
              <a:rPr lang="zh-CN" sz="2000" b="0" dirty="0">
                <a:solidFill>
                  <a:srgbClr val="333333"/>
                </a:solidFill>
                <a:ea typeface="微软雅黑" panose="020B0503020204020204" pitchFamily="34" charset="-122"/>
              </a:rPr>
              <a:t>格式的，考虑到图片分类问题的常规做法，决定先将其</a:t>
            </a:r>
            <a:r>
              <a:rPr lang="zh-CN" sz="2000" b="0" dirty="0">
                <a:solidFill>
                  <a:srgbClr val="FF0000"/>
                </a:solidFill>
                <a:ea typeface="微软雅黑" panose="020B0503020204020204" pitchFamily="34" charset="-122"/>
              </a:rPr>
              <a:t>全部可视化</a:t>
            </a:r>
            <a:r>
              <a:rPr lang="zh-CN" sz="2000" b="0" dirty="0">
                <a:solidFill>
                  <a:srgbClr val="333333"/>
                </a:solidFill>
                <a:ea typeface="微软雅黑" panose="020B0503020204020204" pitchFamily="34" charset="-122"/>
              </a:rPr>
              <a:t>，还原为图片文件</a:t>
            </a:r>
            <a:r>
              <a:rPr lang="en-US" sz="2000" b="0" dirty="0">
                <a:solidFill>
                  <a:srgbClr val="333333"/>
                </a:solidFill>
                <a:latin typeface="微软雅黑" panose="020B0503020204020204" pitchFamily="34" charset="-122"/>
                <a:cs typeface="Lucida Console" panose="020B0609040504020204" charset="0"/>
              </a:rPr>
              <a:t> </a:t>
            </a:r>
            <a:r>
              <a:rPr lang="zh-CN" sz="2000" b="0" dirty="0">
                <a:solidFill>
                  <a:srgbClr val="333333"/>
                </a:solidFill>
                <a:ea typeface="微软雅黑" panose="020B0503020204020204" pitchFamily="34" charset="-122"/>
              </a:rPr>
              <a:t>再送进模型进行处理。</a:t>
            </a:r>
          </a:p>
          <a:p>
            <a:pPr indent="0"/>
            <a:r>
              <a:rPr lang="zh-CN" sz="2000" b="0" dirty="0">
                <a:solidFill>
                  <a:srgbClr val="333333"/>
                </a:solidFill>
                <a:ea typeface="微软雅黑" panose="020B0503020204020204" pitchFamily="34" charset="-122"/>
              </a:rPr>
              <a:t>在</a:t>
            </a:r>
            <a:r>
              <a:rPr lang="en-US" sz="2000" b="0" dirty="0">
                <a:solidFill>
                  <a:srgbClr val="333333"/>
                </a:solidFill>
                <a:latin typeface="Arial" panose="020B0604020202020204" pitchFamily="34" charset="0"/>
                <a:cs typeface="Lucida Console" panose="020B0609040504020204" charset="0"/>
              </a:rPr>
              <a:t>python</a:t>
            </a:r>
            <a:r>
              <a:rPr lang="zh-CN" sz="2000" b="0" dirty="0">
                <a:solidFill>
                  <a:srgbClr val="333333"/>
                </a:solidFill>
                <a:ea typeface="微软雅黑" panose="020B0503020204020204" pitchFamily="34" charset="-122"/>
              </a:rPr>
              <a:t>环境下，将</a:t>
            </a:r>
            <a:r>
              <a:rPr lang="en-US" sz="2000" b="0" dirty="0">
                <a:solidFill>
                  <a:srgbClr val="333333"/>
                </a:solidFill>
                <a:latin typeface="Arial" panose="020B0604020202020204" pitchFamily="34" charset="0"/>
                <a:cs typeface="Lucida Console" panose="020B0609040504020204" charset="0"/>
              </a:rPr>
              <a:t>csv</a:t>
            </a:r>
            <a:r>
              <a:rPr lang="zh-CN" sz="2000" b="0" dirty="0">
                <a:solidFill>
                  <a:srgbClr val="333333"/>
                </a:solidFill>
                <a:ea typeface="微软雅黑" panose="020B0503020204020204" pitchFamily="34" charset="-122"/>
              </a:rPr>
              <a:t>中的像素数据还原为图片并保存下来，有很多库都能实现类似的功能，如</a:t>
            </a:r>
            <a:r>
              <a:rPr lang="en-US" sz="2000" b="0" dirty="0">
                <a:solidFill>
                  <a:srgbClr val="FF0000"/>
                </a:solidFill>
                <a:latin typeface="Arial" panose="020B0604020202020204" pitchFamily="34" charset="0"/>
                <a:cs typeface="Lucida Console" panose="020B0609040504020204" charset="0"/>
              </a:rPr>
              <a:t>pillow</a:t>
            </a:r>
            <a:r>
              <a:rPr lang="zh-CN" sz="2000" b="0" dirty="0">
                <a:solidFill>
                  <a:srgbClr val="FF0000"/>
                </a:solidFill>
                <a:ea typeface="微软雅黑" panose="020B0503020204020204" pitchFamily="34" charset="-122"/>
              </a:rPr>
              <a:t>，</a:t>
            </a:r>
            <a:r>
              <a:rPr lang="en-US" sz="2000" b="0" dirty="0" err="1">
                <a:solidFill>
                  <a:srgbClr val="FF0000"/>
                </a:solidFill>
                <a:latin typeface="Arial" panose="020B0604020202020204" pitchFamily="34" charset="0"/>
                <a:cs typeface="Lucida Console" panose="020B0609040504020204" charset="0"/>
              </a:rPr>
              <a:t>opencv</a:t>
            </a:r>
            <a:r>
              <a:rPr lang="zh-CN" sz="2000" b="0" dirty="0">
                <a:solidFill>
                  <a:srgbClr val="333333"/>
                </a:solidFill>
                <a:ea typeface="微软雅黑" panose="020B0503020204020204" pitchFamily="34" charset="-122"/>
              </a:rPr>
              <a:t>等。这里我采用的是用</a:t>
            </a:r>
            <a:r>
              <a:rPr lang="en-US" sz="2000" b="0" dirty="0" err="1">
                <a:solidFill>
                  <a:srgbClr val="FF0000"/>
                </a:solidFill>
                <a:latin typeface="Arial" panose="020B0604020202020204" pitchFamily="34" charset="0"/>
                <a:cs typeface="Lucida Console" panose="020B0609040504020204" charset="0"/>
              </a:rPr>
              <a:t>opencv</a:t>
            </a:r>
            <a:r>
              <a:rPr lang="zh-CN" sz="2000" b="0" dirty="0">
                <a:solidFill>
                  <a:srgbClr val="333333"/>
                </a:solidFill>
                <a:ea typeface="微软雅黑" panose="020B0503020204020204" pitchFamily="34" charset="-122"/>
              </a:rPr>
              <a:t>来实现这一功能。</a:t>
            </a:r>
          </a:p>
          <a:p>
            <a:pPr indent="0"/>
            <a:r>
              <a:rPr lang="zh-CN" sz="2000" b="0" dirty="0">
                <a:solidFill>
                  <a:srgbClr val="333333"/>
                </a:solidFill>
                <a:ea typeface="微软雅黑" panose="020B0503020204020204" pitchFamily="34" charset="-122"/>
              </a:rPr>
              <a:t>将数据分离后，人脸像素数据全部存储在</a:t>
            </a:r>
            <a:r>
              <a:rPr lang="en-US" sz="2000" b="0" dirty="0">
                <a:solidFill>
                  <a:srgbClr val="333333"/>
                </a:solidFill>
                <a:latin typeface="Arial" panose="020B0604020202020204" pitchFamily="34" charset="0"/>
                <a:cs typeface="Lucida Console" panose="020B0609040504020204" charset="0"/>
              </a:rPr>
              <a:t>pixels.csv</a:t>
            </a:r>
            <a:r>
              <a:rPr lang="zh-CN" sz="2000" b="0" dirty="0">
                <a:solidFill>
                  <a:srgbClr val="333333"/>
                </a:solidFill>
                <a:ea typeface="微软雅黑" panose="020B0503020204020204" pitchFamily="34" charset="-122"/>
              </a:rPr>
              <a:t>文件中，其中每行数据就是一张人脸。按行读取数</a:t>
            </a:r>
            <a:r>
              <a:rPr lang="en-US" sz="2000" b="0" dirty="0">
                <a:solidFill>
                  <a:srgbClr val="333333"/>
                </a:solidFill>
                <a:latin typeface="微软雅黑" panose="020B0503020204020204" pitchFamily="34" charset="-122"/>
                <a:cs typeface="Lucida Console" panose="020B0609040504020204" charset="0"/>
              </a:rPr>
              <a:t> </a:t>
            </a:r>
            <a:r>
              <a:rPr lang="zh-CN" sz="2000" b="0" dirty="0">
                <a:solidFill>
                  <a:srgbClr val="333333"/>
                </a:solidFill>
                <a:ea typeface="微软雅黑" panose="020B0503020204020204" pitchFamily="34" charset="-122"/>
              </a:rPr>
              <a:t>据，利用</a:t>
            </a:r>
            <a:r>
              <a:rPr lang="en-US" sz="2000" b="0" dirty="0" err="1">
                <a:solidFill>
                  <a:srgbClr val="333333"/>
                </a:solidFill>
                <a:latin typeface="Arial" panose="020B0604020202020204" pitchFamily="34" charset="0"/>
                <a:cs typeface="Lucida Console" panose="020B0609040504020204" charset="0"/>
              </a:rPr>
              <a:t>opencv</a:t>
            </a:r>
            <a:r>
              <a:rPr lang="zh-CN" sz="2000" b="0" dirty="0">
                <a:solidFill>
                  <a:srgbClr val="333333"/>
                </a:solidFill>
                <a:ea typeface="微软雅黑" panose="020B0503020204020204" pitchFamily="34" charset="-122"/>
              </a:rPr>
              <a:t>将每行的</a:t>
            </a:r>
            <a:r>
              <a:rPr lang="en-US" sz="2000" b="0" dirty="0">
                <a:solidFill>
                  <a:srgbClr val="333333"/>
                </a:solidFill>
                <a:latin typeface="Arial" panose="020B0604020202020204" pitchFamily="34" charset="0"/>
                <a:cs typeface="Lucida Console" panose="020B0609040504020204" charset="0"/>
              </a:rPr>
              <a:t>2304</a:t>
            </a:r>
            <a:r>
              <a:rPr lang="zh-CN" sz="2000" b="0" dirty="0">
                <a:solidFill>
                  <a:srgbClr val="333333"/>
                </a:solidFill>
                <a:ea typeface="微软雅黑" panose="020B0503020204020204" pitchFamily="34" charset="-122"/>
              </a:rPr>
              <a:t>个数据恢复为一张</a:t>
            </a:r>
            <a:r>
              <a:rPr lang="en-US" sz="2000" b="0" dirty="0">
                <a:solidFill>
                  <a:srgbClr val="333333"/>
                </a:solidFill>
                <a:latin typeface="Arial" panose="020B0604020202020204" pitchFamily="34" charset="0"/>
                <a:cs typeface="Lucida Console" panose="020B0609040504020204" charset="0"/>
              </a:rPr>
              <a:t>48X48</a:t>
            </a:r>
            <a:r>
              <a:rPr lang="zh-CN" sz="2000" b="0" dirty="0">
                <a:solidFill>
                  <a:srgbClr val="333333"/>
                </a:solidFill>
                <a:ea typeface="微软雅黑" panose="020B0503020204020204" pitchFamily="34" charset="-122"/>
              </a:rPr>
              <a:t>的人脸图片，并保存为</a:t>
            </a:r>
            <a:r>
              <a:rPr lang="en-US" sz="2000" b="0" dirty="0">
                <a:solidFill>
                  <a:srgbClr val="333333"/>
                </a:solidFill>
                <a:latin typeface="Arial" panose="020B0604020202020204" pitchFamily="34" charset="0"/>
                <a:cs typeface="Lucida Console" panose="020B0609040504020204" charset="0"/>
              </a:rPr>
              <a:t>jpg</a:t>
            </a:r>
            <a:r>
              <a:rPr lang="zh-CN" sz="2000" b="0" dirty="0">
                <a:solidFill>
                  <a:srgbClr val="333333"/>
                </a:solidFill>
                <a:ea typeface="微软雅黑" panose="020B0503020204020204" pitchFamily="34" charset="-122"/>
              </a:rPr>
              <a:t>格式。在保存这些图</a:t>
            </a:r>
            <a:r>
              <a:rPr lang="en-US" sz="2000" b="0" dirty="0">
                <a:solidFill>
                  <a:srgbClr val="333333"/>
                </a:solidFill>
                <a:latin typeface="微软雅黑" panose="020B0503020204020204" pitchFamily="34" charset="-122"/>
                <a:cs typeface="Lucida Console" panose="020B0609040504020204" charset="0"/>
              </a:rPr>
              <a:t> </a:t>
            </a:r>
            <a:r>
              <a:rPr lang="zh-CN" sz="2000" b="0" dirty="0">
                <a:solidFill>
                  <a:srgbClr val="333333"/>
                </a:solidFill>
                <a:ea typeface="微软雅黑" panose="020B0503020204020204" pitchFamily="34" charset="-122"/>
              </a:rPr>
              <a:t>片时，将第一行数据恢复出的人脸命名为</a:t>
            </a:r>
            <a:r>
              <a:rPr lang="en-US" sz="2000" b="0" dirty="0">
                <a:solidFill>
                  <a:srgbClr val="333333"/>
                </a:solidFill>
                <a:latin typeface="Arial" panose="020B0604020202020204" pitchFamily="34" charset="0"/>
                <a:cs typeface="Lucida Console" panose="020B0609040504020204" charset="0"/>
              </a:rPr>
              <a:t>0.jpg</a:t>
            </a:r>
            <a:r>
              <a:rPr lang="zh-CN" sz="2000" b="0" dirty="0">
                <a:solidFill>
                  <a:srgbClr val="333333"/>
                </a:solidFill>
                <a:ea typeface="微软雅黑" panose="020B0503020204020204" pitchFamily="34" charset="-122"/>
              </a:rPr>
              <a:t>，第二行的人脸命名为</a:t>
            </a:r>
            <a:r>
              <a:rPr lang="en-US" sz="2000" b="0" dirty="0">
                <a:solidFill>
                  <a:srgbClr val="333333"/>
                </a:solidFill>
                <a:latin typeface="Arial" panose="020B0604020202020204" pitchFamily="34" charset="0"/>
                <a:cs typeface="Lucida Console" panose="020B0609040504020204" charset="0"/>
              </a:rPr>
              <a:t>1.jpg.</a:t>
            </a:r>
            <a:r>
              <a:rPr lang="zh-CN" sz="2000" b="0" dirty="0">
                <a:solidFill>
                  <a:srgbClr val="333333"/>
                </a:solidFill>
                <a:ea typeface="微软雅黑" panose="020B0503020204020204" pitchFamily="34" charset="-122"/>
              </a:rPr>
              <a:t>，以方便与</a:t>
            </a:r>
            <a:r>
              <a:rPr lang="en-US" sz="2000" b="0" dirty="0">
                <a:solidFill>
                  <a:srgbClr val="333333"/>
                </a:solidFill>
                <a:latin typeface="Arial" panose="020B0604020202020204" pitchFamily="34" charset="0"/>
                <a:cs typeface="Lucida Console" panose="020B0609040504020204" charset="0"/>
              </a:rPr>
              <a:t>label[0]</a:t>
            </a:r>
            <a:r>
              <a:rPr lang="zh-CN" sz="2000" b="0" dirty="0">
                <a:solidFill>
                  <a:srgbClr val="333333"/>
                </a:solidFill>
                <a:ea typeface="微软雅黑" panose="020B0503020204020204" pitchFamily="34" charset="-122"/>
              </a:rPr>
              <a:t>、</a:t>
            </a:r>
            <a:r>
              <a:rPr lang="en-US" sz="2000" b="0" dirty="0">
                <a:solidFill>
                  <a:srgbClr val="333333"/>
                </a:solidFill>
                <a:latin typeface="Arial" panose="020B0604020202020204" pitchFamily="34" charset="0"/>
                <a:cs typeface="Lucida Console" panose="020B0609040504020204" charset="0"/>
              </a:rPr>
              <a:t>label[1].</a:t>
            </a:r>
            <a:r>
              <a:rPr lang="zh-CN" sz="2000" b="0" dirty="0">
                <a:solidFill>
                  <a:srgbClr val="333333"/>
                </a:solidFill>
                <a:ea typeface="微软雅黑" panose="020B0503020204020204" pitchFamily="34" charset="-122"/>
              </a:rPr>
              <a:t>一一对应。</a:t>
            </a:r>
            <a:endParaRPr lang="zh-CN" altLang="en-US" sz="2000" dirty="0"/>
          </a:p>
        </p:txBody>
      </p:sp>
      <p:pic>
        <p:nvPicPr>
          <p:cNvPr id="4" name="图片 3"/>
          <p:cNvPicPr>
            <a:picLocks noChangeAspect="1"/>
          </p:cNvPicPr>
          <p:nvPr/>
        </p:nvPicPr>
        <p:blipFill>
          <a:blip r:embed="rId3"/>
          <a:stretch>
            <a:fillRect/>
          </a:stretch>
        </p:blipFill>
        <p:spPr>
          <a:xfrm>
            <a:off x="1017905" y="3574415"/>
            <a:ext cx="5638165" cy="3070225"/>
          </a:xfrm>
          <a:prstGeom prst="rect">
            <a:avLst/>
          </a:prstGeom>
        </p:spPr>
      </p:pic>
      <p:pic>
        <p:nvPicPr>
          <p:cNvPr id="49" name="image26.jpeg"/>
          <p:cNvPicPr>
            <a:picLocks noChangeAspect="1"/>
          </p:cNvPicPr>
          <p:nvPr/>
        </p:nvPicPr>
        <p:blipFill>
          <a:blip r:embed="rId4" cstate="print"/>
          <a:stretch>
            <a:fillRect/>
          </a:stretch>
        </p:blipFill>
        <p:spPr>
          <a:xfrm>
            <a:off x="6071235" y="3574415"/>
            <a:ext cx="5748655" cy="3070225"/>
          </a:xfrm>
          <a:prstGeom prst="rect">
            <a:avLst/>
          </a:prstGeom>
        </p:spPr>
      </p:pic>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570" y="367665"/>
            <a:ext cx="2691130" cy="854075"/>
          </a:xfrm>
        </p:spPr>
        <p:txBody>
          <a:bodyPr/>
          <a:lstStyle/>
          <a:p>
            <a:r>
              <a:rPr lang="zh-CN" altLang="en-US"/>
              <a:t>1.1 研究背景</a:t>
            </a:r>
          </a:p>
        </p:txBody>
      </p:sp>
      <p:sp>
        <p:nvSpPr>
          <p:cNvPr id="3" name="内容占位符 2"/>
          <p:cNvSpPr>
            <a:spLocks noGrp="1"/>
          </p:cNvSpPr>
          <p:nvPr>
            <p:ph idx="1"/>
          </p:nvPr>
        </p:nvSpPr>
        <p:spPr>
          <a:xfrm>
            <a:off x="623570" y="941705"/>
            <a:ext cx="10915650" cy="3853180"/>
          </a:xfrm>
        </p:spPr>
        <p:txBody>
          <a:bodyPr/>
          <a:lstStyle/>
          <a:p>
            <a:pPr marL="0" indent="0">
              <a:buNone/>
            </a:pPr>
            <a:r>
              <a:rPr lang="en-US" altLang="zh-CN"/>
              <a:t>      </a:t>
            </a:r>
            <a:r>
              <a:rPr lang="zh-CN" altLang="en-US"/>
              <a:t>在日常工作和生活中，人们情感的表达方式主要有：语言、声音、肢体行为（如手势）、以及面部表情等。在这些行为方式中，面部表情所携带的表达人类</a:t>
            </a:r>
            <a:r>
              <a:rPr lang="zh-CN" altLang="en-US" b="1">
                <a:solidFill>
                  <a:srgbClr val="FF0000"/>
                </a:solidFill>
              </a:rPr>
              <a:t>内心情感活动</a:t>
            </a:r>
            <a:r>
              <a:rPr lang="zh-CN" altLang="en-US"/>
              <a:t>的信息</a:t>
            </a:r>
            <a:r>
              <a:rPr lang="zh-CN" altLang="en-US" b="1">
                <a:solidFill>
                  <a:srgbClr val="FF0000"/>
                </a:solidFill>
              </a:rPr>
              <a:t>最为丰富</a:t>
            </a:r>
            <a:r>
              <a:rPr lang="zh-CN" altLang="en-US"/>
              <a:t>，据研究表明，人类的面部表情所携带的内心活动的信息在所有的上述的形式中比例最高，大约占比55%。人类的面部表情变化可以传达出其内心的情绪变化，表情是人类内心世界的真实写照。</a:t>
            </a:r>
          </a:p>
          <a:p>
            <a:pPr marL="0" indent="0">
              <a:buNone/>
            </a:pPr>
            <a:r>
              <a:rPr lang="zh-CN" altLang="en-US"/>
              <a:t>      上世纪70年代，美国著名心理学家保罗•艾克曼经过大量实验之后，将人类的基本表情定义为</a:t>
            </a:r>
            <a:r>
              <a:rPr lang="zh-CN" altLang="en-US" b="1">
                <a:solidFill>
                  <a:srgbClr val="FF0000"/>
                </a:solidFill>
              </a:rPr>
              <a:t>悲伤</a:t>
            </a:r>
            <a:r>
              <a:rPr lang="zh-CN" altLang="en-US"/>
              <a:t>、</a:t>
            </a:r>
            <a:r>
              <a:rPr lang="zh-CN" altLang="en-US" b="1">
                <a:solidFill>
                  <a:srgbClr val="FF0000"/>
                </a:solidFill>
              </a:rPr>
              <a:t>害怕</a:t>
            </a:r>
            <a:r>
              <a:rPr lang="zh-CN" altLang="en-US"/>
              <a:t>、</a:t>
            </a:r>
            <a:r>
              <a:rPr lang="zh-CN" altLang="en-US" b="1">
                <a:solidFill>
                  <a:srgbClr val="FF0000"/>
                </a:solidFill>
              </a:rPr>
              <a:t>厌恶</a:t>
            </a:r>
            <a:r>
              <a:rPr lang="zh-CN" altLang="en-US"/>
              <a:t>、</a:t>
            </a:r>
            <a:r>
              <a:rPr lang="zh-CN" altLang="en-US" b="1">
                <a:solidFill>
                  <a:srgbClr val="FF0000"/>
                </a:solidFill>
              </a:rPr>
              <a:t>快乐</a:t>
            </a:r>
            <a:r>
              <a:rPr lang="zh-CN" altLang="en-US"/>
              <a:t>、</a:t>
            </a:r>
            <a:r>
              <a:rPr lang="zh-CN" altLang="en-US" b="1">
                <a:solidFill>
                  <a:srgbClr val="FF0000"/>
                </a:solidFill>
              </a:rPr>
              <a:t>气愤</a:t>
            </a:r>
            <a:r>
              <a:rPr lang="zh-CN" altLang="en-US"/>
              <a:t>和</a:t>
            </a:r>
            <a:r>
              <a:rPr lang="zh-CN" altLang="en-US" b="1">
                <a:solidFill>
                  <a:srgbClr val="FF0000"/>
                </a:solidFill>
              </a:rPr>
              <a:t>惊讶</a:t>
            </a:r>
            <a:r>
              <a:rPr lang="zh-CN" altLang="en-US"/>
              <a:t>六种。同时，他们根据不同的面部表情类别建立了相应的表情图像数据库。随着研究的深入，中性表情也被研究学者加入基本面部表情中，组成了现今的人脸表情识别研究中的七种基础面部表情。由于不同的面部表情，可以反映出在不同情景下人们的情绪变化以及心理变化，因此面部表情的识别对于研究人类行为和心理活动，具有十分重要的</a:t>
            </a:r>
            <a:r>
              <a:rPr lang="zh-CN" altLang="en-US" b="1">
                <a:solidFill>
                  <a:srgbClr val="FF0000"/>
                </a:solidFill>
              </a:rPr>
              <a:t>研究意义</a:t>
            </a:r>
            <a:r>
              <a:rPr lang="zh-CN" altLang="en-US"/>
              <a:t>和</a:t>
            </a:r>
            <a:r>
              <a:rPr lang="zh-CN" altLang="en-US" b="1">
                <a:solidFill>
                  <a:srgbClr val="FF0000"/>
                </a:solidFill>
              </a:rPr>
              <a:t>实际应用价值</a:t>
            </a:r>
            <a:r>
              <a:rPr lang="zh-CN" altLang="en-US"/>
              <a:t>。现如今，面部表情识别主要使用计算机对人类面部表情进行分析识别，从而分析认得情绪变化，这在人机交互、社交网络分析、远程医疗以及刑侦监测等方面都具有重要意义。</a:t>
            </a:r>
          </a:p>
        </p:txBody>
      </p:sp>
      <p:pic>
        <p:nvPicPr>
          <p:cNvPr id="5" name="图片 4"/>
          <p:cNvPicPr>
            <a:picLocks noChangeAspect="1"/>
          </p:cNvPicPr>
          <p:nvPr/>
        </p:nvPicPr>
        <p:blipFill>
          <a:blip r:embed="rId3"/>
          <a:srcRect l="911"/>
          <a:stretch>
            <a:fillRect/>
          </a:stretch>
        </p:blipFill>
        <p:spPr>
          <a:xfrm>
            <a:off x="776605" y="4794885"/>
            <a:ext cx="10638790" cy="1381125"/>
          </a:xfrm>
          <a:prstGeom prst="rect">
            <a:avLst/>
          </a:prstGeom>
        </p:spPr>
      </p:pic>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文本框 107"/>
          <p:cNvSpPr txBox="1"/>
          <p:nvPr/>
        </p:nvSpPr>
        <p:spPr>
          <a:xfrm>
            <a:off x="854075" y="330835"/>
            <a:ext cx="10483850" cy="1322070"/>
          </a:xfrm>
          <a:prstGeom prst="rect">
            <a:avLst/>
          </a:prstGeom>
          <a:noFill/>
          <a:ln w="9525">
            <a:noFill/>
          </a:ln>
        </p:spPr>
        <p:txBody>
          <a:bodyPr wrap="square">
            <a:spAutoFit/>
          </a:bodyPr>
          <a:lstStyle/>
          <a:p>
            <a:r>
              <a:rPr lang="zh-CN" altLang="en-US" sz="2000"/>
              <a:t> </a:t>
            </a:r>
            <a:endParaRPr lang="zh-CN" sz="2000" b="0">
              <a:solidFill>
                <a:srgbClr val="333333"/>
              </a:solidFill>
              <a:ea typeface="微软雅黑" panose="020B0503020204020204" pitchFamily="34" charset="-122"/>
            </a:endParaRPr>
          </a:p>
          <a:p>
            <a:r>
              <a:rPr lang="zh-CN" sz="2000" b="0">
                <a:solidFill>
                  <a:srgbClr val="333333"/>
                </a:solidFill>
                <a:ea typeface="微软雅黑" panose="020B0503020204020204" pitchFamily="34" charset="-122"/>
              </a:rPr>
              <a:t>以上代码虽短，但涉及到大量数据的读取和大批图片的写入，因此</a:t>
            </a:r>
            <a:r>
              <a:rPr lang="zh-CN" sz="2000" b="0">
                <a:solidFill>
                  <a:srgbClr val="FF0000"/>
                </a:solidFill>
                <a:ea typeface="微软雅黑" panose="020B0503020204020204" pitchFamily="34" charset="-122"/>
              </a:rPr>
              <a:t>占用的内存资源较多</a:t>
            </a:r>
            <a:r>
              <a:rPr lang="zh-CN" sz="2000" b="0">
                <a:solidFill>
                  <a:srgbClr val="333333"/>
                </a:solidFill>
                <a:ea typeface="微软雅黑" panose="020B0503020204020204" pitchFamily="34" charset="-122"/>
              </a:rPr>
              <a:t>，且执行时间较</a:t>
            </a:r>
            <a:r>
              <a:rPr lang="en-US" sz="2000" b="0">
                <a:solidFill>
                  <a:srgbClr val="333333"/>
                </a:solidFill>
                <a:latin typeface="微软雅黑" panose="020B0503020204020204" pitchFamily="34" charset="-122"/>
                <a:cs typeface="Lucida Console" panose="020B0609040504020204" charset="0"/>
              </a:rPr>
              <a:t> </a:t>
            </a:r>
            <a:r>
              <a:rPr lang="zh-CN" sz="2000" b="0">
                <a:solidFill>
                  <a:srgbClr val="333333"/>
                </a:solidFill>
                <a:ea typeface="微软雅黑" panose="020B0503020204020204" pitchFamily="34" charset="-122"/>
              </a:rPr>
              <a:t>长（视机器性能而定，一般要</a:t>
            </a:r>
            <a:r>
              <a:rPr lang="zh-CN" sz="2000" b="0">
                <a:solidFill>
                  <a:srgbClr val="FF0000"/>
                </a:solidFill>
                <a:ea typeface="微软雅黑" panose="020B0503020204020204" pitchFamily="34" charset="-122"/>
              </a:rPr>
              <a:t>几分钟到十几分钟</a:t>
            </a:r>
            <a:r>
              <a:rPr lang="zh-CN" sz="2000" b="0">
                <a:solidFill>
                  <a:srgbClr val="333333"/>
                </a:solidFill>
                <a:ea typeface="微软雅黑" panose="020B0503020204020204" pitchFamily="34" charset="-122"/>
              </a:rPr>
              <a:t>不等）。代码执行完毕，我们来到指定的图片存储路</a:t>
            </a:r>
            <a:r>
              <a:rPr lang="en-US" sz="2000" b="0">
                <a:solidFill>
                  <a:srgbClr val="333333"/>
                </a:solidFill>
                <a:latin typeface="微软雅黑" panose="020B0503020204020204" pitchFamily="34" charset="-122"/>
                <a:cs typeface="Lucida Console" panose="020B0609040504020204" charset="0"/>
              </a:rPr>
              <a:t> </a:t>
            </a:r>
            <a:r>
              <a:rPr lang="zh-CN" sz="2000" b="0">
                <a:solidFill>
                  <a:srgbClr val="333333"/>
                </a:solidFill>
                <a:ea typeface="微软雅黑" panose="020B0503020204020204" pitchFamily="34" charset="-122"/>
              </a:rPr>
              <a:t>径，就能发现里面全部是写好的人脸图片。</a:t>
            </a:r>
            <a:endParaRPr lang="zh-CN" altLang="en-US" sz="2000"/>
          </a:p>
        </p:txBody>
      </p:sp>
      <p:pic>
        <p:nvPicPr>
          <p:cNvPr id="51" name="image27.jpeg"/>
          <p:cNvPicPr>
            <a:picLocks noChangeAspect="1"/>
          </p:cNvPicPr>
          <p:nvPr/>
        </p:nvPicPr>
        <p:blipFill>
          <a:blip r:embed="rId3" cstate="print"/>
          <a:stretch>
            <a:fillRect/>
          </a:stretch>
        </p:blipFill>
        <p:spPr>
          <a:xfrm>
            <a:off x="917575" y="1757045"/>
            <a:ext cx="7811770" cy="4566920"/>
          </a:xfrm>
          <a:prstGeom prst="rect">
            <a:avLst/>
          </a:prstGeom>
        </p:spPr>
      </p:pic>
      <p:sp>
        <p:nvSpPr>
          <p:cNvPr id="5" name="文本框 4"/>
          <p:cNvSpPr txBox="1"/>
          <p:nvPr/>
        </p:nvSpPr>
        <p:spPr>
          <a:xfrm>
            <a:off x="8836025" y="2081530"/>
            <a:ext cx="3448685" cy="4399915"/>
          </a:xfrm>
          <a:prstGeom prst="rect">
            <a:avLst/>
          </a:prstGeom>
          <a:noFill/>
          <a:ln w="9525">
            <a:noFill/>
          </a:ln>
        </p:spPr>
        <p:txBody>
          <a:bodyPr wrap="square">
            <a:spAutoFit/>
          </a:bodyPr>
          <a:lstStyle/>
          <a:p>
            <a:pPr indent="0"/>
            <a:r>
              <a:rPr lang="zh-CN" sz="2000" b="0">
                <a:solidFill>
                  <a:srgbClr val="333333"/>
                </a:solidFill>
                <a:ea typeface="微软雅黑" panose="020B0503020204020204" pitchFamily="34" charset="-122"/>
              </a:rPr>
              <a:t>粗略浏览一下这些人脸图片，就能发现这些图片数据来源较广，且</a:t>
            </a:r>
            <a:r>
              <a:rPr lang="zh-CN" sz="2000" b="0">
                <a:solidFill>
                  <a:srgbClr val="FF0000"/>
                </a:solidFill>
                <a:ea typeface="微软雅黑" panose="020B0503020204020204" pitchFamily="34" charset="-122"/>
              </a:rPr>
              <a:t>并不纯净</a:t>
            </a:r>
            <a:r>
              <a:rPr lang="zh-CN" sz="2000" b="0">
                <a:solidFill>
                  <a:srgbClr val="333333"/>
                </a:solidFill>
                <a:ea typeface="微软雅黑" panose="020B0503020204020204" pitchFamily="34" charset="-122"/>
              </a:rPr>
              <a:t>。就前</a:t>
            </a:r>
            <a:r>
              <a:rPr lang="en-US" sz="2000" b="0">
                <a:solidFill>
                  <a:srgbClr val="333333"/>
                </a:solidFill>
                <a:latin typeface="Arial" panose="020B0604020202020204" pitchFamily="34" charset="0"/>
                <a:cs typeface="Lucida Console" panose="020B0609040504020204" charset="0"/>
              </a:rPr>
              <a:t>60</a:t>
            </a:r>
            <a:r>
              <a:rPr lang="zh-CN" sz="2000" b="0">
                <a:solidFill>
                  <a:srgbClr val="333333"/>
                </a:solidFill>
                <a:ea typeface="微软雅黑" panose="020B0503020204020204" pitchFamily="34" charset="-122"/>
              </a:rPr>
              <a:t>张图片而言，其中</a:t>
            </a:r>
            <a:r>
              <a:rPr lang="en-US" sz="2000" b="0">
                <a:solidFill>
                  <a:srgbClr val="333333"/>
                </a:solidFill>
                <a:latin typeface="微软雅黑" panose="020B0503020204020204" pitchFamily="34" charset="-122"/>
                <a:cs typeface="Lucida Console" panose="020B0609040504020204" charset="0"/>
              </a:rPr>
              <a:t> </a:t>
            </a:r>
            <a:r>
              <a:rPr lang="zh-CN" sz="2000" b="0">
                <a:solidFill>
                  <a:srgbClr val="333333"/>
                </a:solidFill>
                <a:ea typeface="微软雅黑" panose="020B0503020204020204" pitchFamily="34" charset="-122"/>
              </a:rPr>
              <a:t>就包含了正面人脸，如</a:t>
            </a:r>
            <a:r>
              <a:rPr lang="en-US" sz="2000" b="0">
                <a:solidFill>
                  <a:srgbClr val="333333"/>
                </a:solidFill>
                <a:latin typeface="Arial" panose="020B0604020202020204" pitchFamily="34" charset="0"/>
                <a:cs typeface="Lucida Console" panose="020B0609040504020204" charset="0"/>
              </a:rPr>
              <a:t>1.jpg</a:t>
            </a:r>
            <a:r>
              <a:rPr lang="zh-CN" sz="2000" b="0">
                <a:solidFill>
                  <a:srgbClr val="333333"/>
                </a:solidFill>
                <a:ea typeface="微软雅黑" panose="020B0503020204020204" pitchFamily="34" charset="-122"/>
              </a:rPr>
              <a:t>；侧面人脸，如</a:t>
            </a:r>
            <a:r>
              <a:rPr lang="en-US" sz="2000" b="0">
                <a:solidFill>
                  <a:srgbClr val="333333"/>
                </a:solidFill>
                <a:latin typeface="Arial" panose="020B0604020202020204" pitchFamily="34" charset="0"/>
                <a:cs typeface="Lucida Console" panose="020B0609040504020204" charset="0"/>
              </a:rPr>
              <a:t>18.jpg</a:t>
            </a:r>
            <a:r>
              <a:rPr lang="zh-CN" sz="2000" b="0">
                <a:solidFill>
                  <a:srgbClr val="333333"/>
                </a:solidFill>
                <a:ea typeface="微软雅黑" panose="020B0503020204020204" pitchFamily="34" charset="-122"/>
              </a:rPr>
              <a:t>；</a:t>
            </a:r>
            <a:r>
              <a:rPr lang="zh-CN" sz="2000" b="0">
                <a:solidFill>
                  <a:srgbClr val="FF0000"/>
                </a:solidFill>
                <a:ea typeface="微软雅黑" panose="020B0503020204020204" pitchFamily="34" charset="-122"/>
              </a:rPr>
              <a:t>倾斜人脸</a:t>
            </a:r>
            <a:r>
              <a:rPr lang="zh-CN" sz="2000" b="0">
                <a:solidFill>
                  <a:srgbClr val="333333"/>
                </a:solidFill>
                <a:ea typeface="微软雅黑" panose="020B0503020204020204" pitchFamily="34" charset="-122"/>
              </a:rPr>
              <a:t>，如</a:t>
            </a:r>
            <a:r>
              <a:rPr lang="en-US" sz="2000" b="0">
                <a:solidFill>
                  <a:srgbClr val="333333"/>
                </a:solidFill>
                <a:latin typeface="Arial" panose="020B0604020202020204" pitchFamily="34" charset="0"/>
                <a:cs typeface="Lucida Console" panose="020B0609040504020204" charset="0"/>
              </a:rPr>
              <a:t>16.jpg</a:t>
            </a:r>
            <a:r>
              <a:rPr lang="zh-CN" sz="2000" b="0">
                <a:solidFill>
                  <a:srgbClr val="333333"/>
                </a:solidFill>
                <a:ea typeface="微软雅黑" panose="020B0503020204020204" pitchFamily="34" charset="-122"/>
              </a:rPr>
              <a:t>；正面人头，如</a:t>
            </a:r>
            <a:r>
              <a:rPr lang="en-US" sz="2000" b="0">
                <a:solidFill>
                  <a:srgbClr val="333333"/>
                </a:solidFill>
                <a:latin typeface="Arial" panose="020B0604020202020204" pitchFamily="34" charset="0"/>
                <a:cs typeface="Lucida Console" panose="020B0609040504020204" charset="0"/>
              </a:rPr>
              <a:t>7.jpg</a:t>
            </a:r>
            <a:r>
              <a:rPr lang="zh-CN" sz="2000" b="0">
                <a:solidFill>
                  <a:srgbClr val="333333"/>
                </a:solidFill>
                <a:ea typeface="微软雅黑" panose="020B0503020204020204" pitchFamily="34" charset="-122"/>
              </a:rPr>
              <a:t>；正面人</a:t>
            </a:r>
            <a:r>
              <a:rPr lang="en-US" sz="2000" b="0">
                <a:solidFill>
                  <a:srgbClr val="333333"/>
                </a:solidFill>
                <a:latin typeface="微软雅黑" panose="020B0503020204020204" pitchFamily="34" charset="-122"/>
                <a:cs typeface="Lucida Console" panose="020B0609040504020204" charset="0"/>
              </a:rPr>
              <a:t>   </a:t>
            </a:r>
            <a:r>
              <a:rPr lang="zh-CN" sz="2000" b="0">
                <a:solidFill>
                  <a:srgbClr val="333333"/>
                </a:solidFill>
                <a:ea typeface="微软雅黑" panose="020B0503020204020204" pitchFamily="34" charset="-122"/>
              </a:rPr>
              <a:t>上半身，如</a:t>
            </a:r>
            <a:r>
              <a:rPr lang="en-US" sz="2000" b="0">
                <a:solidFill>
                  <a:srgbClr val="333333"/>
                </a:solidFill>
                <a:latin typeface="Arial" panose="020B0604020202020204" pitchFamily="34" charset="0"/>
                <a:cs typeface="Lucida Console" panose="020B0609040504020204" charset="0"/>
              </a:rPr>
              <a:t>55.jpg</a:t>
            </a:r>
            <a:r>
              <a:rPr lang="zh-CN" sz="2000" b="0">
                <a:solidFill>
                  <a:srgbClr val="333333"/>
                </a:solidFill>
                <a:ea typeface="微软雅黑" panose="020B0503020204020204" pitchFamily="34" charset="-122"/>
              </a:rPr>
              <a:t>；</a:t>
            </a:r>
            <a:r>
              <a:rPr lang="zh-CN" sz="2000" b="0">
                <a:solidFill>
                  <a:srgbClr val="FF0000"/>
                </a:solidFill>
                <a:ea typeface="微软雅黑" panose="020B0503020204020204" pitchFamily="34" charset="-122"/>
              </a:rPr>
              <a:t>动漫人脸</a:t>
            </a:r>
            <a:r>
              <a:rPr lang="zh-CN" sz="2000" b="0">
                <a:solidFill>
                  <a:srgbClr val="333333"/>
                </a:solidFill>
                <a:ea typeface="微软雅黑" panose="020B0503020204020204" pitchFamily="34" charset="-122"/>
              </a:rPr>
              <a:t>，如</a:t>
            </a:r>
            <a:r>
              <a:rPr lang="en-US" sz="2000" b="0">
                <a:solidFill>
                  <a:srgbClr val="333333"/>
                </a:solidFill>
                <a:latin typeface="Arial" panose="020B0604020202020204" pitchFamily="34" charset="0"/>
                <a:cs typeface="Lucida Console" panose="020B0609040504020204" charset="0"/>
              </a:rPr>
              <a:t>38.jpg</a:t>
            </a:r>
            <a:r>
              <a:rPr lang="zh-CN" sz="2000" b="0">
                <a:solidFill>
                  <a:srgbClr val="333333"/>
                </a:solidFill>
                <a:ea typeface="微软雅黑" panose="020B0503020204020204" pitchFamily="34" charset="-122"/>
              </a:rPr>
              <a:t>；以及毫不相关的</a:t>
            </a:r>
            <a:r>
              <a:rPr lang="zh-CN" sz="2000" b="0">
                <a:solidFill>
                  <a:srgbClr val="FF0000"/>
                </a:solidFill>
                <a:ea typeface="微软雅黑" panose="020B0503020204020204" pitchFamily="34" charset="-122"/>
              </a:rPr>
              <a:t>噪声</a:t>
            </a:r>
            <a:r>
              <a:rPr lang="zh-CN" sz="2000" b="0">
                <a:solidFill>
                  <a:srgbClr val="333333"/>
                </a:solidFill>
                <a:ea typeface="微软雅黑" panose="020B0503020204020204" pitchFamily="34" charset="-122"/>
              </a:rPr>
              <a:t>，如</a:t>
            </a:r>
            <a:r>
              <a:rPr lang="en-US" sz="2000" b="0">
                <a:solidFill>
                  <a:srgbClr val="333333"/>
                </a:solidFill>
                <a:latin typeface="Arial" panose="020B0604020202020204" pitchFamily="34" charset="0"/>
                <a:cs typeface="Lucida Console" panose="020B0609040504020204" charset="0"/>
              </a:rPr>
              <a:t>59.jpg</a:t>
            </a:r>
            <a:r>
              <a:rPr lang="zh-CN" sz="2000" b="0">
                <a:solidFill>
                  <a:srgbClr val="333333"/>
                </a:solidFill>
                <a:ea typeface="微软雅黑" panose="020B0503020204020204" pitchFamily="34" charset="-122"/>
              </a:rPr>
              <a:t>。放大图片后仔细观察，还会</a:t>
            </a:r>
            <a:r>
              <a:rPr lang="en-US" sz="2000" b="0">
                <a:solidFill>
                  <a:srgbClr val="333333"/>
                </a:solidFill>
                <a:latin typeface="微软雅黑" panose="020B0503020204020204" pitchFamily="34" charset="-122"/>
                <a:cs typeface="Lucida Console" panose="020B0609040504020204" charset="0"/>
              </a:rPr>
              <a:t> </a:t>
            </a:r>
            <a:r>
              <a:rPr lang="zh-CN" sz="2000" b="0">
                <a:solidFill>
                  <a:srgbClr val="333333"/>
                </a:solidFill>
                <a:ea typeface="微软雅黑" panose="020B0503020204020204" pitchFamily="34" charset="-122"/>
              </a:rPr>
              <a:t>发现不少图片上还有</a:t>
            </a:r>
            <a:r>
              <a:rPr lang="zh-CN" sz="2000" b="0">
                <a:solidFill>
                  <a:srgbClr val="FF0000"/>
                </a:solidFill>
                <a:ea typeface="微软雅黑" panose="020B0503020204020204" pitchFamily="34" charset="-122"/>
              </a:rPr>
              <a:t>水印</a:t>
            </a:r>
            <a:r>
              <a:rPr lang="zh-CN" sz="2000" b="0">
                <a:solidFill>
                  <a:srgbClr val="333333"/>
                </a:solidFill>
                <a:ea typeface="微软雅黑" panose="020B0503020204020204" pitchFamily="34" charset="-122"/>
              </a:rPr>
              <a:t>。各种因素均给识别提出了严峻的挑战。</a:t>
            </a:r>
            <a:endParaRPr lang="zh-CN" altLang="en-US" sz="2000"/>
          </a:p>
        </p:txBody>
      </p:sp>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3.6</a:t>
            </a:r>
            <a:r>
              <a:rPr lang="zh-CN" altLang="en-US"/>
              <a:t>创建映射表</a:t>
            </a:r>
          </a:p>
        </p:txBody>
      </p:sp>
      <p:sp>
        <p:nvSpPr>
          <p:cNvPr id="3" name="内容占位符 2"/>
          <p:cNvSpPr>
            <a:spLocks noGrp="1"/>
          </p:cNvSpPr>
          <p:nvPr>
            <p:ph idx="1"/>
          </p:nvPr>
        </p:nvSpPr>
        <p:spPr>
          <a:xfrm>
            <a:off x="623888" y="981075"/>
            <a:ext cx="10944224" cy="4895850"/>
          </a:xfrm>
        </p:spPr>
        <p:txBody>
          <a:bodyPr/>
          <a:lstStyle/>
          <a:p>
            <a:r>
              <a:rPr lang="zh-CN" altLang="en-US" dirty="0"/>
              <a:t>创建image图片名和对应emotion表情数据集的映射关系表。</a:t>
            </a:r>
          </a:p>
          <a:p>
            <a:r>
              <a:rPr lang="zh-CN" altLang="en-US" dirty="0"/>
              <a:t>首先，我们需要划分一下训练集和验证集。在项目中，共有28709张图片，取前24000张图片作为训练 集，其他图片作为验证集。新建文件夹train_set和verify_set，将0.jpg到23999.jpg放进文件夹train_set，将其他图片放进文件夹verify_set。</a:t>
            </a:r>
          </a:p>
          <a:p>
            <a:r>
              <a:rPr lang="zh-CN" altLang="en-US" dirty="0"/>
              <a:t>在继承torch.utils.data.Dataset类定制自己的数据集时，由于在数据加载过程中需要同时加载出一个样 本的数据及其对应的emotion，因此最好能建立一个image的图片名和对应emotion表情数据的关系映    射表，其中记录着image的图片名和其emotion表情数据的映射关系。</a:t>
            </a:r>
          </a:p>
          <a:p>
            <a:r>
              <a:rPr lang="zh-CN" altLang="en-US" dirty="0"/>
              <a:t>这里需要和大家强调一下：大家在人脸可视化过程中，每张图片的命名不是都和emotion的存放顺序是 一一对应的。在实际操作的过程中才发现，程序加载文件的机制是按照文件名首字母（或数字）来的， 即加载次序是0，1，10，100......，而不是预想中的0，1，2，3. ，因此加载出来的图片不能够和emotion[0]，emotion[1]，emotion[2]，emotion[3].	一一对应，所以建立image-emotion映射关系表还是相当有必要的。</a:t>
            </a:r>
          </a:p>
          <a:p>
            <a:r>
              <a:rPr lang="zh-CN" altLang="en-US" dirty="0"/>
              <a:t>建立image-emotion映射表的基本思路就是：指定文件夹（train_set或verify_set），遍历该文件夹下的   所有文件，如果该文件是.jpg格式的图片，就将其图片名写入一个列表，同时通过图片名索引出其emotion，将其emotion写入另一个列表。最后利用pandas库将这两个列表写入同一个csv文件。</a:t>
            </a:r>
          </a:p>
        </p:txBody>
      </p:sp>
    </p:spTree>
    <p:custDataLst>
      <p:tags r:id="rId1"/>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64273" y="289960"/>
            <a:ext cx="10944225" cy="863601"/>
          </a:xfrm>
        </p:spPr>
        <p:txBody>
          <a:bodyPr/>
          <a:lstStyle/>
          <a:p>
            <a:r>
              <a:t>image-emotion关系映射创建代码如下：</a:t>
            </a:r>
          </a:p>
        </p:txBody>
      </p:sp>
      <p:pic>
        <p:nvPicPr>
          <p:cNvPr id="5" name="图片 4"/>
          <p:cNvPicPr>
            <a:picLocks noChangeAspect="1"/>
          </p:cNvPicPr>
          <p:nvPr/>
        </p:nvPicPr>
        <p:blipFill>
          <a:blip r:embed="rId3"/>
          <a:stretch>
            <a:fillRect/>
          </a:stretch>
        </p:blipFill>
        <p:spPr>
          <a:xfrm>
            <a:off x="1164590" y="932815"/>
            <a:ext cx="8341995" cy="525780"/>
          </a:xfrm>
          <a:prstGeom prst="rect">
            <a:avLst/>
          </a:prstGeom>
        </p:spPr>
      </p:pic>
      <p:pic>
        <p:nvPicPr>
          <p:cNvPr id="6" name="图片 5"/>
          <p:cNvPicPr>
            <a:picLocks noChangeAspect="1"/>
          </p:cNvPicPr>
          <p:nvPr/>
        </p:nvPicPr>
        <p:blipFill>
          <a:blip r:embed="rId4"/>
          <a:stretch>
            <a:fillRect/>
          </a:stretch>
        </p:blipFill>
        <p:spPr>
          <a:xfrm>
            <a:off x="1183640" y="1402080"/>
            <a:ext cx="8295005" cy="5326380"/>
          </a:xfrm>
          <a:prstGeom prst="rect">
            <a:avLst/>
          </a:prstGeom>
        </p:spPr>
      </p:pic>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image28.jpeg"/>
          <p:cNvPicPr>
            <a:picLocks noGrp="1" noChangeAspect="1"/>
          </p:cNvPicPr>
          <p:nvPr>
            <p:ph idx="1"/>
          </p:nvPr>
        </p:nvPicPr>
        <p:blipFill>
          <a:blip r:embed="rId3" cstate="print"/>
          <a:stretch>
            <a:fillRect/>
          </a:stretch>
        </p:blipFill>
        <p:spPr>
          <a:xfrm>
            <a:off x="4424680" y="0"/>
            <a:ext cx="7767320" cy="3005455"/>
          </a:xfrm>
          <a:prstGeom prst="rect">
            <a:avLst/>
          </a:prstGeom>
        </p:spPr>
      </p:pic>
      <p:pic>
        <p:nvPicPr>
          <p:cNvPr id="55" name="image29.jpeg"/>
          <p:cNvPicPr>
            <a:picLocks noChangeAspect="1"/>
          </p:cNvPicPr>
          <p:nvPr/>
        </p:nvPicPr>
        <p:blipFill>
          <a:blip r:embed="rId4" cstate="print"/>
          <a:stretch>
            <a:fillRect/>
          </a:stretch>
        </p:blipFill>
        <p:spPr>
          <a:xfrm>
            <a:off x="322580" y="3252470"/>
            <a:ext cx="5310505" cy="3605530"/>
          </a:xfrm>
          <a:prstGeom prst="rect">
            <a:avLst/>
          </a:prstGeom>
        </p:spPr>
      </p:pic>
      <p:pic>
        <p:nvPicPr>
          <p:cNvPr id="57" name="image30.png"/>
          <p:cNvPicPr>
            <a:picLocks noChangeAspect="1"/>
          </p:cNvPicPr>
          <p:nvPr/>
        </p:nvPicPr>
        <p:blipFill>
          <a:blip r:embed="rId5" cstate="print"/>
          <a:stretch>
            <a:fillRect/>
          </a:stretch>
        </p:blipFill>
        <p:spPr>
          <a:xfrm>
            <a:off x="6034405" y="3099435"/>
            <a:ext cx="5604510" cy="3598545"/>
          </a:xfrm>
          <a:prstGeom prst="rect">
            <a:avLst/>
          </a:prstGeom>
        </p:spPr>
      </p:pic>
      <p:sp>
        <p:nvSpPr>
          <p:cNvPr id="108" name="文本框 107"/>
          <p:cNvSpPr txBox="1"/>
          <p:nvPr/>
        </p:nvSpPr>
        <p:spPr>
          <a:xfrm>
            <a:off x="540694" y="143009"/>
            <a:ext cx="3987800" cy="2306955"/>
          </a:xfrm>
          <a:prstGeom prst="rect">
            <a:avLst/>
          </a:prstGeom>
          <a:noFill/>
          <a:ln w="9525">
            <a:noFill/>
          </a:ln>
        </p:spPr>
        <p:txBody>
          <a:bodyPr wrap="square">
            <a:spAutoFit/>
          </a:bodyPr>
          <a:lstStyle/>
          <a:p>
            <a:pPr indent="0"/>
            <a:r>
              <a:rPr lang="zh-CN" sz="2400" b="0" dirty="0">
                <a:solidFill>
                  <a:srgbClr val="333333"/>
                </a:solidFill>
                <a:ea typeface="微软雅黑" panose="020B0503020204020204" pitchFamily="34" charset="-122"/>
              </a:rPr>
              <a:t>执行这段代码前</a:t>
            </a:r>
            <a:r>
              <a:rPr lang="zh-CN" sz="2400" b="0" dirty="0">
                <a:solidFill>
                  <a:srgbClr val="FF0000"/>
                </a:solidFill>
                <a:ea typeface="微软雅黑" panose="020B0503020204020204" pitchFamily="34" charset="-122"/>
              </a:rPr>
              <a:t>，注意修改相关文件路径</a:t>
            </a:r>
            <a:r>
              <a:rPr lang="zh-CN" sz="2400" b="0" dirty="0">
                <a:solidFill>
                  <a:srgbClr val="333333"/>
                </a:solidFill>
                <a:ea typeface="微软雅黑" panose="020B0503020204020204" pitchFamily="34" charset="-122"/>
              </a:rPr>
              <a:t>。代码执行完毕后，会在</a:t>
            </a:r>
            <a:r>
              <a:rPr lang="en-US" sz="2400" b="0" dirty="0" err="1">
                <a:solidFill>
                  <a:srgbClr val="333333"/>
                </a:solidFill>
                <a:latin typeface="Arial" panose="020B0604020202020204" pitchFamily="34" charset="0"/>
                <a:cs typeface="Lucida Console" panose="020B0609040504020204" charset="0"/>
              </a:rPr>
              <a:t>train_set</a:t>
            </a:r>
            <a:r>
              <a:rPr lang="zh-CN" sz="2400" b="0" dirty="0">
                <a:solidFill>
                  <a:srgbClr val="333333"/>
                </a:solidFill>
                <a:ea typeface="微软雅黑" panose="020B0503020204020204" pitchFamily="34" charset="-122"/>
              </a:rPr>
              <a:t>和</a:t>
            </a:r>
            <a:r>
              <a:rPr lang="en-US" sz="2400" b="0" dirty="0" err="1">
                <a:solidFill>
                  <a:srgbClr val="333333"/>
                </a:solidFill>
                <a:latin typeface="Arial" panose="020B0604020202020204" pitchFamily="34" charset="0"/>
                <a:cs typeface="Lucida Console" panose="020B0609040504020204" charset="0"/>
              </a:rPr>
              <a:t>verify_set</a:t>
            </a:r>
            <a:r>
              <a:rPr lang="zh-CN" sz="2400" b="0" dirty="0">
                <a:solidFill>
                  <a:srgbClr val="333333"/>
                </a:solidFill>
                <a:ea typeface="微软雅黑" panose="020B0503020204020204" pitchFamily="34" charset="-122"/>
              </a:rPr>
              <a:t>文件夹下各生成</a:t>
            </a:r>
            <a:r>
              <a:rPr lang="en-US" sz="2400" b="0" dirty="0">
                <a:solidFill>
                  <a:srgbClr val="333333"/>
                </a:solidFill>
                <a:latin typeface="微软雅黑" panose="020B0503020204020204" pitchFamily="34" charset="-122"/>
                <a:cs typeface="Lucida Console" panose="020B0609040504020204" charset="0"/>
              </a:rPr>
              <a:t> </a:t>
            </a:r>
            <a:r>
              <a:rPr lang="zh-CN" sz="2400" b="0" dirty="0">
                <a:solidFill>
                  <a:srgbClr val="333333"/>
                </a:solidFill>
                <a:ea typeface="微软雅黑" panose="020B0503020204020204" pitchFamily="34" charset="-122"/>
              </a:rPr>
              <a:t>一个名为</a:t>
            </a:r>
            <a:r>
              <a:rPr lang="en-US" sz="2400" b="0" dirty="0">
                <a:solidFill>
                  <a:srgbClr val="333333"/>
                </a:solidFill>
                <a:latin typeface="Arial" panose="020B0604020202020204" pitchFamily="34" charset="0"/>
                <a:cs typeface="Lucida Console" panose="020B0609040504020204" charset="0"/>
              </a:rPr>
              <a:t>image-emotion.csv</a:t>
            </a:r>
            <a:r>
              <a:rPr lang="zh-CN" sz="2400" b="0" dirty="0">
                <a:solidFill>
                  <a:srgbClr val="333333"/>
                </a:solidFill>
                <a:ea typeface="微软雅黑" panose="020B0503020204020204" pitchFamily="34" charset="-122"/>
              </a:rPr>
              <a:t>的关系映射表</a:t>
            </a:r>
            <a:r>
              <a:rPr lang="zh-CN" sz="950" b="0" dirty="0">
                <a:solidFill>
                  <a:srgbClr val="333333"/>
                </a:solidFill>
                <a:ea typeface="微软雅黑" panose="020B0503020204020204" pitchFamily="34" charset="-122"/>
              </a:rPr>
              <a:t>。</a:t>
            </a:r>
            <a:endParaRPr lang="zh-CN" altLang="en-US" dirty="0"/>
          </a:p>
        </p:txBody>
      </p:sp>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3.7</a:t>
            </a:r>
            <a:r>
              <a:rPr lang="zh-CN" altLang="en-US" dirty="0"/>
              <a:t>加载数据集</a:t>
            </a:r>
          </a:p>
        </p:txBody>
      </p:sp>
      <p:sp>
        <p:nvSpPr>
          <p:cNvPr id="3" name="内容占位符 2"/>
          <p:cNvSpPr>
            <a:spLocks noGrp="1"/>
          </p:cNvSpPr>
          <p:nvPr>
            <p:ph idx="1"/>
          </p:nvPr>
        </p:nvSpPr>
        <p:spPr/>
        <p:txBody>
          <a:bodyPr/>
          <a:lstStyle/>
          <a:p>
            <a:r>
              <a:rPr lang="zh-CN" altLang="en-US" dirty="0"/>
              <a:t>现在我们有了图片，但怎么才能把图片读取出来送给模型呢？一般在平常的时候，我们第一个想到的是将所有需要的数据聚成一堆一堆然后通过构建list去读取我们的数据：</a:t>
            </a:r>
          </a:p>
        </p:txBody>
      </p:sp>
      <p:pic>
        <p:nvPicPr>
          <p:cNvPr id="59" name="image31.jpeg"/>
          <p:cNvPicPr>
            <a:picLocks noChangeAspect="1"/>
          </p:cNvPicPr>
          <p:nvPr/>
        </p:nvPicPr>
        <p:blipFill>
          <a:blip r:embed="rId3" cstate="print"/>
          <a:stretch>
            <a:fillRect/>
          </a:stretch>
        </p:blipFill>
        <p:spPr>
          <a:xfrm>
            <a:off x="942975" y="2188845"/>
            <a:ext cx="9141460" cy="4119880"/>
          </a:xfrm>
          <a:prstGeom prst="rect">
            <a:avLst/>
          </a:prstGeom>
        </p:spPr>
      </p:pic>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657225" y="92075"/>
            <a:ext cx="10802620" cy="1422441"/>
          </a:xfrm>
          <a:prstGeom prst="rect">
            <a:avLst/>
          </a:prstGeom>
          <a:noFill/>
          <a:ln w="9525">
            <a:noFill/>
          </a:ln>
        </p:spPr>
        <p:txBody>
          <a:bodyPr wrap="square">
            <a:spAutoFit/>
          </a:bodyPr>
          <a:lstStyle/>
          <a:p>
            <a:pPr indent="0">
              <a:lnSpc>
                <a:spcPct val="150000"/>
              </a:lnSpc>
            </a:pPr>
            <a:r>
              <a:rPr lang="zh-CN" sz="2000" b="0" dirty="0">
                <a:solidFill>
                  <a:srgbClr val="333333"/>
                </a:solidFill>
                <a:ea typeface="微软雅黑" panose="020B0503020204020204" pitchFamily="34" charset="-122"/>
              </a:rPr>
              <a:t>假如我们编写了上述的图像加载数据集代码，在训练中我们就可以依靠</a:t>
            </a:r>
            <a:r>
              <a:rPr lang="en-US" sz="2000" b="0" dirty="0" err="1">
                <a:solidFill>
                  <a:srgbClr val="333333"/>
                </a:solidFill>
                <a:latin typeface="Arial" panose="020B0604020202020204" pitchFamily="34" charset="0"/>
                <a:cs typeface="Lucida Console" panose="020B0609040504020204" charset="0"/>
              </a:rPr>
              <a:t>get_training_data</a:t>
            </a:r>
            <a:r>
              <a:rPr lang="en-US" sz="2000" b="0" dirty="0">
                <a:solidFill>
                  <a:srgbClr val="333333"/>
                </a:solidFill>
                <a:latin typeface="Arial" panose="020B0604020202020204" pitchFamily="34" charset="0"/>
                <a:cs typeface="Lucida Console" panose="020B0609040504020204" charset="0"/>
              </a:rPr>
              <a:t>()</a:t>
            </a:r>
            <a:r>
              <a:rPr lang="zh-CN" sz="2000" b="0" dirty="0">
                <a:solidFill>
                  <a:srgbClr val="333333"/>
                </a:solidFill>
                <a:ea typeface="微软雅黑" panose="020B0503020204020204" pitchFamily="34" charset="-122"/>
              </a:rPr>
              <a:t>这个函数来</a:t>
            </a:r>
            <a:r>
              <a:rPr lang="en-US" sz="2000" b="0" dirty="0">
                <a:solidFill>
                  <a:srgbClr val="333333"/>
                </a:solidFill>
                <a:latin typeface="微软雅黑" panose="020B0503020204020204" pitchFamily="34" charset="-122"/>
                <a:cs typeface="Lucida Console" panose="020B0609040504020204" charset="0"/>
              </a:rPr>
              <a:t> </a:t>
            </a:r>
            <a:r>
              <a:rPr lang="zh-CN" sz="2000" b="0" dirty="0">
                <a:solidFill>
                  <a:srgbClr val="333333"/>
                </a:solidFill>
                <a:ea typeface="微软雅黑" panose="020B0503020204020204" pitchFamily="34" charset="-122"/>
              </a:rPr>
              <a:t>得到</a:t>
            </a:r>
            <a:r>
              <a:rPr lang="en-US" sz="2000" b="0" dirty="0" err="1">
                <a:solidFill>
                  <a:srgbClr val="333333"/>
                </a:solidFill>
                <a:latin typeface="Arial" panose="020B0604020202020204" pitchFamily="34" charset="0"/>
                <a:cs typeface="Lucida Console" panose="020B0609040504020204" charset="0"/>
              </a:rPr>
              <a:t>batch_size</a:t>
            </a:r>
            <a:r>
              <a:rPr lang="zh-CN" sz="2000" b="0" dirty="0">
                <a:solidFill>
                  <a:srgbClr val="333333"/>
                </a:solidFill>
                <a:ea typeface="微软雅黑" panose="020B0503020204020204" pitchFamily="34" charset="-122"/>
              </a:rPr>
              <a:t>个数据，从而进行训练，乍看下去没什么问题，但是一旦我们的数据量超过</a:t>
            </a:r>
            <a:r>
              <a:rPr lang="en-US" sz="2000" b="0" dirty="0">
                <a:solidFill>
                  <a:srgbClr val="333333"/>
                </a:solidFill>
                <a:latin typeface="Arial" panose="020B0604020202020204" pitchFamily="34" charset="0"/>
                <a:cs typeface="Lucida Console" panose="020B0609040504020204" charset="0"/>
              </a:rPr>
              <a:t>1000</a:t>
            </a:r>
            <a:r>
              <a:rPr lang="zh-CN" sz="2000" b="0" dirty="0">
                <a:solidFill>
                  <a:srgbClr val="333333"/>
                </a:solidFill>
                <a:ea typeface="微软雅黑" panose="020B0503020204020204" pitchFamily="34" charset="-122"/>
              </a:rPr>
              <a:t>：</a:t>
            </a:r>
            <a:endParaRPr lang="zh-CN" altLang="en-US" sz="2000" dirty="0"/>
          </a:p>
        </p:txBody>
      </p:sp>
      <p:sp>
        <p:nvSpPr>
          <p:cNvPr id="113" name="文本框 112"/>
          <p:cNvSpPr txBox="1"/>
          <p:nvPr/>
        </p:nvSpPr>
        <p:spPr>
          <a:xfrm>
            <a:off x="744220" y="1729029"/>
            <a:ext cx="8332668" cy="546303"/>
          </a:xfrm>
          <a:prstGeom prst="rect">
            <a:avLst/>
          </a:prstGeom>
          <a:noFill/>
          <a:ln w="9525">
            <a:noFill/>
          </a:ln>
        </p:spPr>
        <p:txBody>
          <a:bodyPr wrap="square">
            <a:spAutoFit/>
          </a:bodyPr>
          <a:lstStyle/>
          <a:p>
            <a:pPr indent="0"/>
            <a:endParaRPr lang="zh-CN" sz="950" b="0" dirty="0">
              <a:solidFill>
                <a:srgbClr val="333333"/>
              </a:solidFill>
              <a:ea typeface="微软雅黑" panose="020B0503020204020204" pitchFamily="34" charset="-122"/>
            </a:endParaRPr>
          </a:p>
          <a:p>
            <a:pPr indent="0"/>
            <a:r>
              <a:rPr lang="en-US" altLang="zh-CN" sz="2000" b="0" dirty="0">
                <a:solidFill>
                  <a:srgbClr val="333333"/>
                </a:solidFill>
                <a:ea typeface="微软雅黑" panose="020B0503020204020204" pitchFamily="34" charset="-122"/>
              </a:rPr>
              <a:t>1.</a:t>
            </a:r>
            <a:r>
              <a:rPr lang="zh-CN" sz="2000" b="0" dirty="0">
                <a:solidFill>
                  <a:srgbClr val="333333"/>
                </a:solidFill>
                <a:ea typeface="微软雅黑" panose="020B0503020204020204" pitchFamily="34" charset="-122"/>
              </a:rPr>
              <a:t>将所有的图像数据直接加载到</a:t>
            </a:r>
            <a:r>
              <a:rPr lang="en-US" sz="2000" b="0" dirty="0" err="1">
                <a:solidFill>
                  <a:srgbClr val="333333"/>
                </a:solidFill>
                <a:latin typeface="Arial" panose="020B0604020202020204" pitchFamily="34" charset="0"/>
                <a:cs typeface="Lucida Console" panose="020B0609040504020204" charset="0"/>
              </a:rPr>
              <a:t>numpy</a:t>
            </a:r>
            <a:r>
              <a:rPr lang="zh-CN" sz="2000" b="0" dirty="0">
                <a:solidFill>
                  <a:srgbClr val="333333"/>
                </a:solidFill>
                <a:ea typeface="微软雅黑" panose="020B0503020204020204" pitchFamily="34" charset="-122"/>
              </a:rPr>
              <a:t>数据中会占用</a:t>
            </a:r>
            <a:r>
              <a:rPr lang="zh-CN" sz="2000" b="0" dirty="0">
                <a:solidFill>
                  <a:srgbClr val="FF0000"/>
                </a:solidFill>
                <a:ea typeface="微软雅黑" panose="020B0503020204020204" pitchFamily="34" charset="-122"/>
              </a:rPr>
              <a:t>大量的内存</a:t>
            </a:r>
            <a:endParaRPr lang="zh-CN" altLang="en-US" sz="2000" b="0" dirty="0">
              <a:solidFill>
                <a:srgbClr val="FF0000"/>
              </a:solidFill>
              <a:ea typeface="微软雅黑" panose="020B0503020204020204" pitchFamily="34" charset="-122"/>
            </a:endParaRPr>
          </a:p>
        </p:txBody>
      </p:sp>
      <p:sp>
        <p:nvSpPr>
          <p:cNvPr id="115" name="文本框 114"/>
          <p:cNvSpPr txBox="1"/>
          <p:nvPr/>
        </p:nvSpPr>
        <p:spPr>
          <a:xfrm>
            <a:off x="744220" y="2698562"/>
            <a:ext cx="9033856" cy="1268552"/>
          </a:xfrm>
          <a:prstGeom prst="rect">
            <a:avLst/>
          </a:prstGeom>
          <a:noFill/>
          <a:ln w="9525">
            <a:noFill/>
          </a:ln>
        </p:spPr>
        <p:txBody>
          <a:bodyPr wrap="square">
            <a:spAutoFit/>
          </a:bodyPr>
          <a:lstStyle/>
          <a:p>
            <a:pPr indent="0"/>
            <a:endParaRPr lang="zh-CN" sz="2000" b="0" dirty="0">
              <a:solidFill>
                <a:srgbClr val="333333"/>
              </a:solidFill>
              <a:ea typeface="微软雅黑" panose="020B0503020204020204" pitchFamily="34" charset="-122"/>
            </a:endParaRPr>
          </a:p>
          <a:p>
            <a:pPr indent="0">
              <a:lnSpc>
                <a:spcPct val="150000"/>
              </a:lnSpc>
            </a:pPr>
            <a:r>
              <a:rPr lang="en-US" altLang="zh-CN" sz="2000" b="0" dirty="0">
                <a:solidFill>
                  <a:srgbClr val="333333"/>
                </a:solidFill>
                <a:ea typeface="微软雅黑" panose="020B0503020204020204" pitchFamily="34" charset="-122"/>
              </a:rPr>
              <a:t>2.</a:t>
            </a:r>
            <a:r>
              <a:rPr lang="zh-CN" sz="2000" b="0" dirty="0">
                <a:solidFill>
                  <a:srgbClr val="333333"/>
                </a:solidFill>
                <a:ea typeface="微软雅黑" panose="020B0503020204020204" pitchFamily="34" charset="-122"/>
              </a:rPr>
              <a:t>由于需要对数据进行导入，每次训练的时候在数据读取阶段会占用大量的时间只使用了单线程去读取，</a:t>
            </a:r>
            <a:r>
              <a:rPr lang="zh-CN" sz="2000" b="0" dirty="0">
                <a:solidFill>
                  <a:srgbClr val="FF0000"/>
                </a:solidFill>
                <a:ea typeface="微软雅黑" panose="020B0503020204020204" pitchFamily="34" charset="-122"/>
              </a:rPr>
              <a:t>读取效率比较低下</a:t>
            </a:r>
            <a:endParaRPr lang="zh-CN" altLang="en-US" sz="2000" b="0" dirty="0">
              <a:solidFill>
                <a:srgbClr val="FF0000"/>
              </a:solidFill>
              <a:ea typeface="微软雅黑" panose="020B0503020204020204" pitchFamily="34" charset="-122"/>
            </a:endParaRPr>
          </a:p>
        </p:txBody>
      </p:sp>
      <p:sp>
        <p:nvSpPr>
          <p:cNvPr id="116" name="文本框 115"/>
          <p:cNvSpPr txBox="1"/>
          <p:nvPr/>
        </p:nvSpPr>
        <p:spPr>
          <a:xfrm>
            <a:off x="744220" y="4727930"/>
            <a:ext cx="10639641" cy="1631216"/>
          </a:xfrm>
          <a:prstGeom prst="rect">
            <a:avLst/>
          </a:prstGeom>
          <a:noFill/>
          <a:ln w="9525">
            <a:noFill/>
          </a:ln>
        </p:spPr>
        <p:txBody>
          <a:bodyPr wrap="square">
            <a:spAutoFit/>
          </a:bodyPr>
          <a:lstStyle/>
          <a:p>
            <a:pPr indent="0"/>
            <a:endParaRPr lang="zh-CN" sz="2000" b="0" dirty="0">
              <a:solidFill>
                <a:srgbClr val="333333"/>
              </a:solidFill>
              <a:ea typeface="微软雅黑" panose="020B0503020204020204" pitchFamily="34" charset="-122"/>
            </a:endParaRPr>
          </a:p>
          <a:p>
            <a:pPr indent="0"/>
            <a:r>
              <a:rPr lang="en-US" altLang="zh-CN" sz="2000" b="0" dirty="0">
                <a:solidFill>
                  <a:srgbClr val="333333"/>
                </a:solidFill>
                <a:ea typeface="微软雅黑" panose="020B0503020204020204" pitchFamily="34" charset="-122"/>
              </a:rPr>
              <a:t>3.</a:t>
            </a:r>
            <a:r>
              <a:rPr lang="zh-CN" sz="2000" b="0" dirty="0">
                <a:solidFill>
                  <a:srgbClr val="333333"/>
                </a:solidFill>
                <a:ea typeface="微软雅黑" panose="020B0503020204020204" pitchFamily="34" charset="-122"/>
              </a:rPr>
              <a:t>拓展性很差，如果需要对数据进行一些预处理，只能采取一些不是特别优雅的做法</a:t>
            </a:r>
          </a:p>
          <a:p>
            <a:pPr indent="0"/>
            <a:endParaRPr lang="zh-CN" sz="2000" b="0" dirty="0">
              <a:solidFill>
                <a:srgbClr val="333333"/>
              </a:solidFill>
              <a:ea typeface="微软雅黑" panose="020B0503020204020204" pitchFamily="34" charset="-122"/>
            </a:endParaRPr>
          </a:p>
          <a:p>
            <a:pPr indent="0"/>
            <a:endParaRPr lang="zh-CN" sz="2000" b="0" dirty="0">
              <a:solidFill>
                <a:srgbClr val="333333"/>
              </a:solidFill>
              <a:ea typeface="微软雅黑" panose="020B0503020204020204" pitchFamily="34" charset="-122"/>
            </a:endParaRPr>
          </a:p>
          <a:p>
            <a:endParaRPr lang="zh-CN" altLang="en-US" sz="2000" dirty="0"/>
          </a:p>
        </p:txBody>
      </p:sp>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文本框 115"/>
          <p:cNvSpPr txBox="1"/>
          <p:nvPr/>
        </p:nvSpPr>
        <p:spPr>
          <a:xfrm>
            <a:off x="906145" y="175260"/>
            <a:ext cx="8078470" cy="1322070"/>
          </a:xfrm>
          <a:prstGeom prst="rect">
            <a:avLst/>
          </a:prstGeom>
          <a:noFill/>
          <a:ln w="9525">
            <a:noFill/>
          </a:ln>
        </p:spPr>
        <p:txBody>
          <a:bodyPr wrap="square">
            <a:spAutoFit/>
          </a:bodyPr>
          <a:lstStyle/>
          <a:p>
            <a:pPr indent="0"/>
            <a:r>
              <a:rPr lang="zh-CN" sz="2000" b="0">
                <a:solidFill>
                  <a:srgbClr val="333333"/>
                </a:solidFill>
                <a:ea typeface="微软雅黑" panose="020B0503020204020204" pitchFamily="34" charset="-122"/>
              </a:rPr>
              <a:t>如果用</a:t>
            </a:r>
            <a:r>
              <a:rPr lang="en-US" sz="2000" b="0">
                <a:solidFill>
                  <a:srgbClr val="333333"/>
                </a:solidFill>
                <a:latin typeface="Arial" panose="020B0604020202020204" pitchFamily="34" charset="0"/>
                <a:cs typeface="Lucida Console" panose="020B0609040504020204" charset="0"/>
              </a:rPr>
              <a:t>opencv</a:t>
            </a:r>
            <a:r>
              <a:rPr lang="zh-CN" sz="2000" b="0">
                <a:solidFill>
                  <a:srgbClr val="333333"/>
                </a:solidFill>
                <a:ea typeface="微软雅黑" panose="020B0503020204020204" pitchFamily="34" charset="-122"/>
              </a:rPr>
              <a:t>将所有图片读取出来，最简单粗暴的方法就是直接以</a:t>
            </a:r>
            <a:r>
              <a:rPr lang="en-US" sz="2000" b="0">
                <a:solidFill>
                  <a:srgbClr val="333333"/>
                </a:solidFill>
                <a:latin typeface="Arial" panose="020B0604020202020204" pitchFamily="34" charset="0"/>
                <a:cs typeface="Lucida Console" panose="020B0609040504020204" charset="0"/>
              </a:rPr>
              <a:t>numpy</a:t>
            </a:r>
            <a:r>
              <a:rPr lang="zh-CN" sz="2000" b="0">
                <a:solidFill>
                  <a:srgbClr val="333333"/>
                </a:solidFill>
                <a:ea typeface="微软雅黑" panose="020B0503020204020204" pitchFamily="34" charset="-122"/>
              </a:rPr>
              <a:t>中</a:t>
            </a:r>
            <a:r>
              <a:rPr lang="en-US" sz="2000" b="0">
                <a:solidFill>
                  <a:srgbClr val="333333"/>
                </a:solidFill>
                <a:latin typeface="Arial" panose="020B0604020202020204" pitchFamily="34" charset="0"/>
                <a:cs typeface="Lucida Console" panose="020B0609040504020204" charset="0"/>
              </a:rPr>
              <a:t>array</a:t>
            </a:r>
            <a:r>
              <a:rPr lang="zh-CN" sz="2000" b="0">
                <a:solidFill>
                  <a:srgbClr val="333333"/>
                </a:solidFill>
                <a:ea typeface="微软雅黑" panose="020B0503020204020204" pitchFamily="34" charset="-122"/>
              </a:rPr>
              <a:t>的数据格式直接送给</a:t>
            </a:r>
            <a:r>
              <a:rPr lang="en-US" sz="2000" b="0">
                <a:solidFill>
                  <a:srgbClr val="333333"/>
                </a:solidFill>
                <a:latin typeface="微软雅黑" panose="020B0503020204020204" pitchFamily="34" charset="-122"/>
                <a:cs typeface="Lucida Console" panose="020B0609040504020204" charset="0"/>
              </a:rPr>
              <a:t> </a:t>
            </a:r>
            <a:r>
              <a:rPr lang="zh-CN" sz="2000" b="0">
                <a:solidFill>
                  <a:srgbClr val="333333"/>
                </a:solidFill>
                <a:ea typeface="微软雅黑" panose="020B0503020204020204" pitchFamily="34" charset="-122"/>
              </a:rPr>
              <a:t>模型。如果这样做的话，会一次性把所有图片全部读入内存，占用大量的内存空间，且只能使用单线</a:t>
            </a:r>
            <a:r>
              <a:rPr lang="en-US" sz="2000" b="0">
                <a:solidFill>
                  <a:srgbClr val="333333"/>
                </a:solidFill>
                <a:latin typeface="微软雅黑" panose="020B0503020204020204" pitchFamily="34" charset="-122"/>
                <a:cs typeface="Lucida Console" panose="020B0609040504020204" charset="0"/>
              </a:rPr>
              <a:t>    </a:t>
            </a:r>
            <a:r>
              <a:rPr lang="zh-CN" sz="2000" b="0">
                <a:solidFill>
                  <a:srgbClr val="333333"/>
                </a:solidFill>
                <a:ea typeface="微软雅黑" panose="020B0503020204020204" pitchFamily="34" charset="-122"/>
              </a:rPr>
              <a:t>程，效率不高，也不方便后续操作。</a:t>
            </a:r>
            <a:endParaRPr lang="zh-CN" altLang="en-US" sz="2000"/>
          </a:p>
        </p:txBody>
      </p:sp>
      <p:sp>
        <p:nvSpPr>
          <p:cNvPr id="2" name="文本框 1"/>
          <p:cNvSpPr txBox="1"/>
          <p:nvPr/>
        </p:nvSpPr>
        <p:spPr>
          <a:xfrm>
            <a:off x="906145" y="1911985"/>
            <a:ext cx="7381240" cy="460375"/>
          </a:xfrm>
          <a:prstGeom prst="rect">
            <a:avLst/>
          </a:prstGeom>
          <a:noFill/>
          <a:ln w="9525">
            <a:noFill/>
          </a:ln>
        </p:spPr>
        <p:txBody>
          <a:bodyPr wrap="square">
            <a:spAutoFit/>
          </a:bodyPr>
          <a:lstStyle/>
          <a:p>
            <a:pPr indent="0"/>
            <a:r>
              <a:rPr lang="zh-CN" sz="2400" b="0">
                <a:solidFill>
                  <a:srgbClr val="FF0000"/>
                </a:solidFill>
                <a:ea typeface="微软雅黑" panose="020B0503020204020204" pitchFamily="34" charset="-122"/>
              </a:rPr>
              <a:t>我们应该如何正确地加载数据集呢？</a:t>
            </a:r>
            <a:endParaRPr lang="zh-CN" altLang="en-US" sz="2400" b="0">
              <a:solidFill>
                <a:srgbClr val="FF0000"/>
              </a:solidFill>
              <a:ea typeface="微软雅黑" panose="020B0503020204020204" pitchFamily="34" charset="-122"/>
            </a:endParaRPr>
          </a:p>
        </p:txBody>
      </p:sp>
      <p:sp>
        <p:nvSpPr>
          <p:cNvPr id="3" name="文本框 2"/>
          <p:cNvSpPr txBox="1"/>
          <p:nvPr/>
        </p:nvSpPr>
        <p:spPr>
          <a:xfrm>
            <a:off x="906145" y="2459990"/>
            <a:ext cx="10075545" cy="1938020"/>
          </a:xfrm>
          <a:prstGeom prst="rect">
            <a:avLst/>
          </a:prstGeom>
          <a:noFill/>
          <a:ln w="9525">
            <a:noFill/>
          </a:ln>
        </p:spPr>
        <p:txBody>
          <a:bodyPr wrap="square">
            <a:spAutoFit/>
          </a:bodyPr>
          <a:lstStyle/>
          <a:p>
            <a:pPr indent="0"/>
            <a:r>
              <a:rPr lang="zh-CN" sz="2400" b="0">
                <a:solidFill>
                  <a:srgbClr val="333333"/>
                </a:solidFill>
                <a:ea typeface="微软雅黑" panose="020B0503020204020204" pitchFamily="34" charset="-122"/>
              </a:rPr>
              <a:t>其实在</a:t>
            </a:r>
            <a:r>
              <a:rPr lang="en-US" sz="2400" b="0">
                <a:solidFill>
                  <a:srgbClr val="333333"/>
                </a:solidFill>
                <a:latin typeface="Arial" panose="020B0604020202020204" pitchFamily="34" charset="0"/>
                <a:cs typeface="Lucida Console" panose="020B0609040504020204" charset="0"/>
              </a:rPr>
              <a:t>pytorch</a:t>
            </a:r>
            <a:r>
              <a:rPr lang="zh-CN" sz="2400" b="0">
                <a:solidFill>
                  <a:srgbClr val="333333"/>
                </a:solidFill>
                <a:ea typeface="微软雅黑" panose="020B0503020204020204" pitchFamily="34" charset="-122"/>
              </a:rPr>
              <a:t>中，有一个类（</a:t>
            </a:r>
            <a:r>
              <a:rPr lang="en-US" sz="2400" b="0">
                <a:solidFill>
                  <a:srgbClr val="333333"/>
                </a:solidFill>
                <a:latin typeface="Arial" panose="020B0604020202020204" pitchFamily="34" charset="0"/>
                <a:cs typeface="Lucida Console" panose="020B0609040504020204" charset="0"/>
              </a:rPr>
              <a:t>torch.utils.data.Dataset</a:t>
            </a:r>
            <a:r>
              <a:rPr lang="zh-CN" sz="2400" b="0">
                <a:solidFill>
                  <a:srgbClr val="333333"/>
                </a:solidFill>
                <a:ea typeface="微软雅黑" panose="020B0503020204020204" pitchFamily="34" charset="-122"/>
              </a:rPr>
              <a:t>）是专门用来加载数据的，我们可以通过继承这</a:t>
            </a:r>
            <a:r>
              <a:rPr lang="en-US" sz="2400" b="0">
                <a:solidFill>
                  <a:srgbClr val="333333"/>
                </a:solidFill>
                <a:latin typeface="微软雅黑" panose="020B0503020204020204" pitchFamily="34" charset="-122"/>
                <a:cs typeface="Lucida Console" panose="020B0609040504020204" charset="0"/>
              </a:rPr>
              <a:t>   </a:t>
            </a:r>
            <a:r>
              <a:rPr lang="zh-CN" sz="2400" b="0">
                <a:solidFill>
                  <a:srgbClr val="333333"/>
                </a:solidFill>
                <a:ea typeface="微软雅黑" panose="020B0503020204020204" pitchFamily="34" charset="-122"/>
              </a:rPr>
              <a:t>个类来定制自己的数据集和加载方法。</a:t>
            </a:r>
            <a:endParaRPr lang="en-US" sz="2400" b="0">
              <a:solidFill>
                <a:srgbClr val="333333"/>
              </a:solidFill>
              <a:latin typeface="Arial" panose="020B0604020202020204" pitchFamily="34" charset="0"/>
              <a:cs typeface="Lucida Console" panose="020B0609040504020204" charset="0"/>
            </a:endParaRPr>
          </a:p>
          <a:p>
            <a:pPr indent="0"/>
            <a:r>
              <a:rPr lang="en-US" sz="2400" b="0">
                <a:solidFill>
                  <a:srgbClr val="333333"/>
                </a:solidFill>
                <a:latin typeface="Arial" panose="020B0604020202020204" pitchFamily="34" charset="0"/>
                <a:cs typeface="Lucida Console" panose="020B0609040504020204" charset="0"/>
              </a:rPr>
              <a:t>Dataset</a:t>
            </a:r>
            <a:r>
              <a:rPr lang="zh-CN" sz="2400" b="0">
                <a:solidFill>
                  <a:srgbClr val="333333"/>
                </a:solidFill>
                <a:ea typeface="微软雅黑" panose="020B0503020204020204" pitchFamily="34" charset="-122"/>
              </a:rPr>
              <a:t>类是</a:t>
            </a:r>
            <a:r>
              <a:rPr lang="en-US" sz="2400" b="0">
                <a:solidFill>
                  <a:srgbClr val="333333"/>
                </a:solidFill>
                <a:latin typeface="Arial" panose="020B0604020202020204" pitchFamily="34" charset="0"/>
                <a:cs typeface="Lucida Console" panose="020B0609040504020204" charset="0"/>
              </a:rPr>
              <a:t>Pytorch</a:t>
            </a:r>
            <a:r>
              <a:rPr lang="zh-CN" sz="2400" b="0">
                <a:solidFill>
                  <a:srgbClr val="333333"/>
                </a:solidFill>
                <a:ea typeface="微软雅黑" panose="020B0503020204020204" pitchFamily="34" charset="-122"/>
              </a:rPr>
              <a:t>中图像数据集中最为重要的一个类，也是</a:t>
            </a:r>
            <a:r>
              <a:rPr lang="en-US" sz="2400" b="0">
                <a:solidFill>
                  <a:srgbClr val="333333"/>
                </a:solidFill>
                <a:latin typeface="Arial" panose="020B0604020202020204" pitchFamily="34" charset="0"/>
                <a:cs typeface="Lucida Console" panose="020B0609040504020204" charset="0"/>
              </a:rPr>
              <a:t>Pytorch</a:t>
            </a:r>
            <a:r>
              <a:rPr lang="zh-CN" sz="2400" b="0">
                <a:solidFill>
                  <a:srgbClr val="333333"/>
                </a:solidFill>
                <a:ea typeface="微软雅黑" panose="020B0503020204020204" pitchFamily="34" charset="-122"/>
              </a:rPr>
              <a:t>中所有数据集加载类中应该继承</a:t>
            </a:r>
            <a:r>
              <a:rPr lang="en-US" sz="2400" b="0">
                <a:solidFill>
                  <a:srgbClr val="333333"/>
                </a:solidFill>
                <a:latin typeface="微软雅黑" panose="020B0503020204020204" pitchFamily="34" charset="-122"/>
                <a:cs typeface="Lucida Console" panose="020B0609040504020204" charset="0"/>
              </a:rPr>
              <a:t> </a:t>
            </a:r>
            <a:r>
              <a:rPr lang="zh-CN" sz="2400" b="0">
                <a:solidFill>
                  <a:srgbClr val="333333"/>
                </a:solidFill>
                <a:ea typeface="微软雅黑" panose="020B0503020204020204" pitchFamily="34" charset="-122"/>
              </a:rPr>
              <a:t>的父类。其中父类中的两个私有成员函数必须被重载，否则将会触发错误提示：</a:t>
            </a:r>
            <a:endParaRPr lang="zh-CN" altLang="en-US" sz="2400"/>
          </a:p>
        </p:txBody>
      </p:sp>
      <p:pic>
        <p:nvPicPr>
          <p:cNvPr id="10" name="图片 9"/>
          <p:cNvPicPr/>
          <p:nvPr/>
        </p:nvPicPr>
        <p:blipFill>
          <a:blip r:embed="rId3"/>
          <a:stretch>
            <a:fillRect/>
          </a:stretch>
        </p:blipFill>
        <p:spPr>
          <a:xfrm>
            <a:off x="3207068" y="5313362"/>
            <a:ext cx="47625" cy="47625"/>
          </a:xfrm>
          <a:prstGeom prst="rect">
            <a:avLst/>
          </a:prstGeom>
          <a:noFill/>
          <a:ln w="9525">
            <a:noFill/>
          </a:ln>
        </p:spPr>
      </p:pic>
      <p:sp>
        <p:nvSpPr>
          <p:cNvPr id="123" name="文本框 122"/>
          <p:cNvSpPr txBox="1"/>
          <p:nvPr/>
        </p:nvSpPr>
        <p:spPr>
          <a:xfrm>
            <a:off x="905828" y="4656137"/>
            <a:ext cx="5080000" cy="398780"/>
          </a:xfrm>
          <a:prstGeom prst="rect">
            <a:avLst/>
          </a:prstGeom>
          <a:noFill/>
          <a:ln w="9525">
            <a:noFill/>
          </a:ln>
        </p:spPr>
        <p:txBody>
          <a:bodyPr>
            <a:spAutoFit/>
          </a:bodyPr>
          <a:lstStyle/>
          <a:p>
            <a:pPr indent="0"/>
            <a:r>
              <a:rPr lang="en-US" sz="2000" b="0">
                <a:solidFill>
                  <a:srgbClr val="FF0000"/>
                </a:solidFill>
                <a:latin typeface="Arial" panose="020B0604020202020204" pitchFamily="34" charset="0"/>
                <a:cs typeface="Lucida Console" panose="020B0609040504020204" charset="0"/>
              </a:rPr>
              <a:t>def getitem(self, index)</a:t>
            </a:r>
            <a:r>
              <a:rPr lang="en-US" sz="950" b="0">
                <a:solidFill>
                  <a:srgbClr val="333333"/>
                </a:solidFill>
                <a:latin typeface="Arial" panose="020B0604020202020204" pitchFamily="34" charset="0"/>
                <a:cs typeface="Lucida Console" panose="020B0609040504020204" charset="0"/>
              </a:rPr>
              <a:t>:</a:t>
            </a:r>
            <a:endParaRPr lang="zh-CN" altLang="en-US"/>
          </a:p>
        </p:txBody>
      </p:sp>
      <p:sp>
        <p:nvSpPr>
          <p:cNvPr id="124" name="文本框 123"/>
          <p:cNvSpPr txBox="1"/>
          <p:nvPr/>
        </p:nvSpPr>
        <p:spPr>
          <a:xfrm>
            <a:off x="906145" y="5312410"/>
            <a:ext cx="5414645" cy="398780"/>
          </a:xfrm>
          <a:prstGeom prst="rect">
            <a:avLst/>
          </a:prstGeom>
          <a:noFill/>
          <a:ln w="9525">
            <a:noFill/>
          </a:ln>
        </p:spPr>
        <p:txBody>
          <a:bodyPr wrap="square">
            <a:spAutoFit/>
          </a:bodyPr>
          <a:lstStyle/>
          <a:p>
            <a:pPr indent="0"/>
            <a:r>
              <a:rPr lang="en-US" sz="2000" b="0">
                <a:solidFill>
                  <a:srgbClr val="FF0000"/>
                </a:solidFill>
                <a:latin typeface="Arial" panose="020B0604020202020204" pitchFamily="34" charset="0"/>
                <a:cs typeface="Lucida Console" panose="020B0609040504020204" charset="0"/>
              </a:rPr>
              <a:t>def len(self)</a:t>
            </a:r>
            <a:endParaRPr lang="zh-CN" altLang="en-US"/>
          </a:p>
        </p:txBody>
      </p:sp>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文本框 123"/>
          <p:cNvSpPr txBox="1"/>
          <p:nvPr/>
        </p:nvSpPr>
        <p:spPr>
          <a:xfrm>
            <a:off x="1210945" y="415068"/>
            <a:ext cx="7249795" cy="1014730"/>
          </a:xfrm>
          <a:prstGeom prst="rect">
            <a:avLst/>
          </a:prstGeom>
          <a:noFill/>
          <a:ln w="9525">
            <a:noFill/>
          </a:ln>
        </p:spPr>
        <p:txBody>
          <a:bodyPr wrap="square">
            <a:spAutoFit/>
          </a:bodyPr>
          <a:lstStyle/>
          <a:p>
            <a:pPr indent="0"/>
            <a:r>
              <a:rPr lang="zh-CN" sz="2000" b="0" dirty="0">
                <a:solidFill>
                  <a:srgbClr val="333333"/>
                </a:solidFill>
                <a:ea typeface="微软雅黑" panose="020B0503020204020204" pitchFamily="34" charset="-122"/>
              </a:rPr>
              <a:t>其中</a:t>
            </a:r>
            <a:r>
              <a:rPr lang="en-US" sz="2000" b="1" dirty="0" err="1">
                <a:solidFill>
                  <a:srgbClr val="333333"/>
                </a:solidFill>
                <a:latin typeface="Arial" panose="020B0604020202020204" pitchFamily="34" charset="0"/>
                <a:cs typeface="Lucida Console" panose="020B0609040504020204" charset="0"/>
              </a:rPr>
              <a:t>len</a:t>
            </a:r>
            <a:r>
              <a:rPr lang="zh-CN" sz="2000" b="0" dirty="0">
                <a:solidFill>
                  <a:srgbClr val="333333"/>
                </a:solidFill>
                <a:ea typeface="微软雅黑" panose="020B0503020204020204" pitchFamily="34" charset="-122"/>
              </a:rPr>
              <a:t>应该返回数据集的大小，而</a:t>
            </a:r>
            <a:r>
              <a:rPr lang="en-US" sz="2000" b="1" dirty="0" err="1">
                <a:solidFill>
                  <a:srgbClr val="333333"/>
                </a:solidFill>
                <a:latin typeface="Arial" panose="020B0604020202020204" pitchFamily="34" charset="0"/>
                <a:cs typeface="Lucida Console" panose="020B0609040504020204" charset="0"/>
              </a:rPr>
              <a:t>getitem</a:t>
            </a:r>
            <a:r>
              <a:rPr lang="zh-CN" sz="2000" b="0" dirty="0">
                <a:solidFill>
                  <a:srgbClr val="333333"/>
                </a:solidFill>
                <a:ea typeface="微软雅黑" panose="020B0503020204020204" pitchFamily="34" charset="-122"/>
              </a:rPr>
              <a:t>应该编写支持数据集索引的函数，例如通过</a:t>
            </a:r>
            <a:r>
              <a:rPr lang="en-US" sz="2000" b="0" dirty="0">
                <a:solidFill>
                  <a:srgbClr val="333333"/>
                </a:solidFill>
                <a:latin typeface="Arial" panose="020B0604020202020204" pitchFamily="34" charset="0"/>
                <a:cs typeface="Lucida Console" panose="020B0609040504020204" charset="0"/>
              </a:rPr>
              <a:t>dataset[</a:t>
            </a:r>
            <a:r>
              <a:rPr lang="en-US" sz="2000" b="0" dirty="0" err="1">
                <a:solidFill>
                  <a:srgbClr val="333333"/>
                </a:solidFill>
                <a:latin typeface="Arial" panose="020B0604020202020204" pitchFamily="34" charset="0"/>
                <a:cs typeface="Lucida Console" panose="020B0609040504020204" charset="0"/>
              </a:rPr>
              <a:t>i</a:t>
            </a:r>
            <a:r>
              <a:rPr lang="en-US" sz="2000" b="0" dirty="0">
                <a:solidFill>
                  <a:srgbClr val="333333"/>
                </a:solidFill>
                <a:latin typeface="Arial" panose="020B0604020202020204" pitchFamily="34" charset="0"/>
                <a:cs typeface="Lucida Console" panose="020B0609040504020204" charset="0"/>
              </a:rPr>
              <a:t>]</a:t>
            </a:r>
            <a:r>
              <a:rPr lang="zh-CN" sz="2000" b="0" dirty="0">
                <a:solidFill>
                  <a:srgbClr val="333333"/>
                </a:solidFill>
                <a:ea typeface="微软雅黑" panose="020B0503020204020204" pitchFamily="34" charset="-122"/>
              </a:rPr>
              <a:t>可以</a:t>
            </a:r>
            <a:r>
              <a:rPr lang="en-US" sz="2000" b="0" dirty="0">
                <a:solidFill>
                  <a:srgbClr val="333333"/>
                </a:solidFill>
                <a:latin typeface="微软雅黑" panose="020B0503020204020204" pitchFamily="34" charset="-122"/>
                <a:cs typeface="Lucida Console" panose="020B0609040504020204" charset="0"/>
              </a:rPr>
              <a:t>   </a:t>
            </a:r>
            <a:r>
              <a:rPr lang="zh-CN" sz="2000" b="0" dirty="0">
                <a:solidFill>
                  <a:srgbClr val="333333"/>
                </a:solidFill>
                <a:ea typeface="微软雅黑" panose="020B0503020204020204" pitchFamily="34" charset="-122"/>
              </a:rPr>
              <a:t>得到数据集中的第</a:t>
            </a:r>
            <a:r>
              <a:rPr lang="en-US" sz="2000" b="0" dirty="0">
                <a:solidFill>
                  <a:srgbClr val="333333"/>
                </a:solidFill>
                <a:latin typeface="Arial" panose="020B0604020202020204" pitchFamily="34" charset="0"/>
                <a:cs typeface="Lucida Console" panose="020B0609040504020204" charset="0"/>
              </a:rPr>
              <a:t>i+1</a:t>
            </a:r>
            <a:r>
              <a:rPr lang="zh-CN" sz="2000" b="0" dirty="0">
                <a:solidFill>
                  <a:srgbClr val="333333"/>
                </a:solidFill>
                <a:ea typeface="微软雅黑" panose="020B0503020204020204" pitchFamily="34" charset="-122"/>
              </a:rPr>
              <a:t>个数据。</a:t>
            </a:r>
            <a:endParaRPr lang="zh-CN" altLang="en-US" sz="2000" dirty="0"/>
          </a:p>
        </p:txBody>
      </p:sp>
      <p:pic>
        <p:nvPicPr>
          <p:cNvPr id="2" name="图片 1"/>
          <p:cNvPicPr>
            <a:picLocks noChangeAspect="1"/>
          </p:cNvPicPr>
          <p:nvPr/>
        </p:nvPicPr>
        <p:blipFill>
          <a:blip r:embed="rId3"/>
          <a:stretch>
            <a:fillRect/>
          </a:stretch>
        </p:blipFill>
        <p:spPr>
          <a:xfrm>
            <a:off x="1210945" y="1543049"/>
            <a:ext cx="7810157" cy="3742015"/>
          </a:xfrm>
          <a:prstGeom prst="rect">
            <a:avLst/>
          </a:prstGeom>
        </p:spPr>
      </p:pic>
      <p:pic>
        <p:nvPicPr>
          <p:cNvPr id="3" name="图片 2"/>
          <p:cNvPicPr>
            <a:picLocks noChangeAspect="1"/>
          </p:cNvPicPr>
          <p:nvPr/>
        </p:nvPicPr>
        <p:blipFill>
          <a:blip r:embed="rId4"/>
          <a:stretch>
            <a:fillRect/>
          </a:stretch>
        </p:blipFill>
        <p:spPr>
          <a:xfrm>
            <a:off x="1210945" y="5511566"/>
            <a:ext cx="7856123" cy="1191237"/>
          </a:xfrm>
          <a:prstGeom prst="rect">
            <a:avLst/>
          </a:prstGeom>
        </p:spPr>
      </p:pic>
    </p:spTree>
    <p:custDataLst>
      <p:tags r:id="rId1"/>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文本框 123"/>
          <p:cNvSpPr txBox="1"/>
          <p:nvPr/>
        </p:nvSpPr>
        <p:spPr>
          <a:xfrm>
            <a:off x="1094105" y="396875"/>
            <a:ext cx="8079740" cy="706755"/>
          </a:xfrm>
          <a:prstGeom prst="rect">
            <a:avLst/>
          </a:prstGeom>
          <a:noFill/>
          <a:ln w="9525">
            <a:noFill/>
          </a:ln>
        </p:spPr>
        <p:txBody>
          <a:bodyPr wrap="square">
            <a:spAutoFit/>
          </a:bodyPr>
          <a:lstStyle/>
          <a:p>
            <a:pPr indent="0"/>
            <a:r>
              <a:rPr lang="zh-CN" sz="2000" b="0" dirty="0">
                <a:solidFill>
                  <a:srgbClr val="FF0000"/>
                </a:solidFill>
                <a:ea typeface="微软雅黑" panose="020B0503020204020204" pitchFamily="34" charset="-122"/>
              </a:rPr>
              <a:t>我们</a:t>
            </a:r>
            <a:r>
              <a:rPr lang="zh-CN" sz="2000" b="1" dirty="0">
                <a:solidFill>
                  <a:srgbClr val="FF0000"/>
                </a:solidFill>
                <a:ea typeface="微软雅黑" panose="020B0503020204020204" pitchFamily="34" charset="-122"/>
              </a:rPr>
              <a:t>通过继承</a:t>
            </a:r>
            <a:r>
              <a:rPr lang="en-US" sz="2000" b="1" dirty="0">
                <a:solidFill>
                  <a:srgbClr val="FF0000"/>
                </a:solidFill>
                <a:latin typeface="Arial" panose="020B0604020202020204" pitchFamily="34" charset="0"/>
                <a:cs typeface="Lucida Console" panose="020B0609040504020204" charset="0"/>
              </a:rPr>
              <a:t>Dataset</a:t>
            </a:r>
            <a:r>
              <a:rPr lang="zh-CN" sz="2000" b="1" dirty="0">
                <a:solidFill>
                  <a:srgbClr val="FF0000"/>
                </a:solidFill>
                <a:ea typeface="微软雅黑" panose="020B0503020204020204" pitchFamily="34" charset="-122"/>
              </a:rPr>
              <a:t>类来创建我们自己的数据加载类</a:t>
            </a:r>
            <a:r>
              <a:rPr lang="zh-CN" sz="2000" b="0" dirty="0">
                <a:solidFill>
                  <a:srgbClr val="FF0000"/>
                </a:solidFill>
                <a:ea typeface="微软雅黑" panose="020B0503020204020204" pitchFamily="34" charset="-122"/>
              </a:rPr>
              <a:t>，命名为</a:t>
            </a:r>
            <a:r>
              <a:rPr lang="en-US" sz="2000" b="0" dirty="0" err="1">
                <a:solidFill>
                  <a:srgbClr val="FF0000"/>
                </a:solidFill>
                <a:latin typeface="Arial" panose="020B0604020202020204" pitchFamily="34" charset="0"/>
                <a:cs typeface="Lucida Console" panose="020B0609040504020204" charset="0"/>
              </a:rPr>
              <a:t>FaceDataset</a:t>
            </a:r>
            <a:r>
              <a:rPr lang="zh-CN" sz="2000" b="0" dirty="0">
                <a:solidFill>
                  <a:srgbClr val="FF0000"/>
                </a:solidFill>
                <a:ea typeface="微软雅黑" panose="020B0503020204020204" pitchFamily="34" charset="-122"/>
              </a:rPr>
              <a:t>，</a:t>
            </a:r>
            <a:r>
              <a:rPr lang="zh-CN" sz="2000" b="1" dirty="0">
                <a:solidFill>
                  <a:srgbClr val="FF0000"/>
                </a:solidFill>
                <a:ea typeface="微软雅黑" panose="020B0503020204020204" pitchFamily="34" charset="-122"/>
              </a:rPr>
              <a:t>完整代码如下：</a:t>
            </a:r>
            <a:endParaRPr lang="zh-CN" altLang="en-US" sz="2000" b="1" dirty="0">
              <a:solidFill>
                <a:srgbClr val="FF0000"/>
              </a:solidFill>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1094105" y="1103630"/>
            <a:ext cx="5298306" cy="5632729"/>
          </a:xfrm>
          <a:prstGeom prst="rect">
            <a:avLst/>
          </a:prstGeom>
        </p:spPr>
      </p:pic>
      <p:pic>
        <p:nvPicPr>
          <p:cNvPr id="4" name="图片 3">
            <a:extLst>
              <a:ext uri="{FF2B5EF4-FFF2-40B4-BE49-F238E27FC236}">
                <a16:creationId xmlns:a16="http://schemas.microsoft.com/office/drawing/2014/main" id="{D9159EDD-4209-4787-8B05-346C15AB79C2}"/>
              </a:ext>
            </a:extLst>
          </p:cNvPr>
          <p:cNvPicPr>
            <a:picLocks noChangeAspect="1"/>
          </p:cNvPicPr>
          <p:nvPr/>
        </p:nvPicPr>
        <p:blipFill>
          <a:blip r:embed="rId4"/>
          <a:stretch>
            <a:fillRect/>
          </a:stretch>
        </p:blipFill>
        <p:spPr>
          <a:xfrm>
            <a:off x="6647497" y="1114039"/>
            <a:ext cx="5180979" cy="2952219"/>
          </a:xfrm>
          <a:prstGeom prst="rect">
            <a:avLst/>
          </a:prstGeom>
        </p:spPr>
      </p:pic>
    </p:spTree>
    <p:custDataLst>
      <p:tags r:id="rId1"/>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3.8</a:t>
            </a:r>
            <a:r>
              <a:rPr lang="zh-CN" altLang="en-US" dirty="0"/>
              <a:t>网络模型搭建</a:t>
            </a:r>
          </a:p>
        </p:txBody>
      </p:sp>
      <p:sp>
        <p:nvSpPr>
          <p:cNvPr id="3" name="内容占位符 2"/>
          <p:cNvSpPr>
            <a:spLocks noGrp="1"/>
          </p:cNvSpPr>
          <p:nvPr>
            <p:ph idx="1"/>
          </p:nvPr>
        </p:nvSpPr>
        <p:spPr/>
        <p:txBody>
          <a:bodyPr/>
          <a:lstStyle/>
          <a:p>
            <a:r>
              <a:rPr lang="zh-CN" altLang="en-US" dirty="0"/>
              <a:t>这里采用的是基于CNN的优化模型，这个模型是源于github一个做表情识别的开源项目。下图为该开源项目中公布的两 个模型结构，这里我采用的是 </a:t>
            </a:r>
            <a:r>
              <a:rPr lang="zh-CN" altLang="en-US" dirty="0">
                <a:solidFill>
                  <a:srgbClr val="FF0000"/>
                </a:solidFill>
              </a:rPr>
              <a:t>Model B </a:t>
            </a:r>
            <a:r>
              <a:rPr lang="zh-CN" altLang="en-US" dirty="0"/>
              <a:t>，且只采用了其中的</a:t>
            </a:r>
            <a:r>
              <a:rPr lang="zh-CN" altLang="en-US" dirty="0">
                <a:solidFill>
                  <a:srgbClr val="FF0000"/>
                </a:solidFill>
              </a:rPr>
              <a:t>卷积-全连接</a:t>
            </a:r>
            <a:r>
              <a:rPr lang="zh-CN" altLang="en-US" dirty="0"/>
              <a:t>部分，如果大家希望进一步提高模型的表现能力，可以参考项目的说明文档，考虑向模型中添加 Face landmarks + HOG features 部分。</a:t>
            </a:r>
          </a:p>
          <a:p>
            <a:r>
              <a:rPr lang="zh-CN" altLang="en-US" dirty="0"/>
              <a:t>开源项目地址：</a:t>
            </a:r>
            <a:r>
              <a:rPr lang="zh-CN" altLang="en-US" dirty="0">
                <a:hlinkClick r:id="rId3"/>
              </a:rPr>
              <a:t>https://github.com/amineHorseman/facial-expression-recognition-using-cnn</a:t>
            </a:r>
            <a:endParaRPr lang="zh-CN" altLang="en-US" dirty="0"/>
          </a:p>
        </p:txBody>
      </p:sp>
      <p:pic>
        <p:nvPicPr>
          <p:cNvPr id="4" name="image32.png">
            <a:extLst>
              <a:ext uri="{FF2B5EF4-FFF2-40B4-BE49-F238E27FC236}">
                <a16:creationId xmlns:a16="http://schemas.microsoft.com/office/drawing/2014/main" id="{7AC47080-F2F8-4F36-A860-B5FC983E75B5}"/>
              </a:ext>
            </a:extLst>
          </p:cNvPr>
          <p:cNvPicPr>
            <a:picLocks noChangeAspect="1"/>
          </p:cNvPicPr>
          <p:nvPr/>
        </p:nvPicPr>
        <p:blipFill rotWithShape="1">
          <a:blip r:embed="rId4" cstate="print"/>
          <a:srcRect t="12014"/>
          <a:stretch/>
        </p:blipFill>
        <p:spPr>
          <a:xfrm>
            <a:off x="3464653" y="3140773"/>
            <a:ext cx="4877695" cy="3520085"/>
          </a:xfrm>
          <a:prstGeom prst="rect">
            <a:avLst/>
          </a:prstGeom>
        </p:spPr>
      </p:pic>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888" y="406165"/>
            <a:ext cx="10944225" cy="863601"/>
          </a:xfrm>
        </p:spPr>
        <p:txBody>
          <a:bodyPr/>
          <a:lstStyle/>
          <a:p>
            <a:r>
              <a:rPr lang="zh-CN" altLang="en-US" dirty="0"/>
              <a:t>1.2 研究意义</a:t>
            </a:r>
          </a:p>
        </p:txBody>
      </p:sp>
      <p:sp>
        <p:nvSpPr>
          <p:cNvPr id="3" name="内容占位符 2"/>
          <p:cNvSpPr>
            <a:spLocks noGrp="1"/>
          </p:cNvSpPr>
          <p:nvPr>
            <p:ph idx="1"/>
          </p:nvPr>
        </p:nvSpPr>
        <p:spPr>
          <a:xfrm>
            <a:off x="770255" y="981075"/>
            <a:ext cx="10944225" cy="5335270"/>
          </a:xfrm>
        </p:spPr>
        <p:txBody>
          <a:bodyPr>
            <a:noAutofit/>
          </a:bodyPr>
          <a:lstStyle/>
          <a:p>
            <a:pPr marL="0" indent="0">
              <a:buNone/>
            </a:pPr>
            <a:r>
              <a:rPr lang="en-US" altLang="zh-CN" sz="1500" dirty="0"/>
              <a:t>      </a:t>
            </a:r>
            <a:r>
              <a:rPr lang="zh-CN" altLang="en-US" dirty="0">
                <a:highlight>
                  <a:srgbClr val="FFFF00"/>
                </a:highlight>
              </a:rPr>
              <a:t>在计算机视觉中，表情识别作为</a:t>
            </a:r>
            <a:r>
              <a:rPr lang="zh-CN" altLang="en-US" b="1" dirty="0">
                <a:solidFill>
                  <a:srgbClr val="FF0000"/>
                </a:solidFill>
                <a:highlight>
                  <a:srgbClr val="FFFF00"/>
                </a:highlight>
              </a:rPr>
              <a:t>人机交互</a:t>
            </a:r>
            <a:r>
              <a:rPr lang="zh-CN" altLang="en-US" dirty="0">
                <a:highlight>
                  <a:srgbClr val="FFFF00"/>
                </a:highlight>
              </a:rPr>
              <a:t>的一种</a:t>
            </a:r>
            <a:r>
              <a:rPr lang="zh-CN" altLang="en-US" b="1" dirty="0">
                <a:solidFill>
                  <a:srgbClr val="FF0000"/>
                </a:solidFill>
                <a:highlight>
                  <a:srgbClr val="FFFF00"/>
                </a:highlight>
              </a:rPr>
              <a:t>桥梁</a:t>
            </a:r>
            <a:r>
              <a:rPr lang="zh-CN" altLang="en-US" dirty="0">
                <a:highlight>
                  <a:srgbClr val="FFFF00"/>
                </a:highlight>
              </a:rPr>
              <a:t>，可以更好的帮助机器了解、识别人类的内心活动，从而更好的服务人类，因此对人脸表情识别进行深入研究具有十分重要的意义。</a:t>
            </a:r>
            <a:r>
              <a:rPr lang="zh-CN" altLang="en-US" dirty="0"/>
              <a:t>而在研究人脸表情的过程中，如何</a:t>
            </a:r>
            <a:r>
              <a:rPr lang="zh-CN" altLang="en-US" b="1" dirty="0">
                <a:solidFill>
                  <a:srgbClr val="FF0000"/>
                </a:solidFill>
              </a:rPr>
              <a:t>有效地提取人脸表情特征</a:t>
            </a:r>
            <a:r>
              <a:rPr lang="zh-CN" altLang="en-US" dirty="0"/>
              <a:t>，是人脸表情识别中最为</a:t>
            </a:r>
            <a:r>
              <a:rPr lang="zh-CN" altLang="en-US" b="1" dirty="0">
                <a:solidFill>
                  <a:srgbClr val="FF0000"/>
                </a:solidFill>
              </a:rPr>
              <a:t>关键</a:t>
            </a:r>
            <a:r>
              <a:rPr lang="zh-CN" altLang="en-US" dirty="0"/>
              <a:t>的步骤。人脸表情识别从出现到现在已历经数十载，在过去的面部表情识别方法里还是主要依靠于</a:t>
            </a:r>
            <a:r>
              <a:rPr lang="zh-CN" altLang="en-US" b="1" dirty="0">
                <a:solidFill>
                  <a:srgbClr val="FF0000"/>
                </a:solidFill>
              </a:rPr>
              <a:t>人工设计的特征</a:t>
            </a:r>
            <a:r>
              <a:rPr lang="zh-CN" altLang="en-US" dirty="0"/>
              <a:t>和</a:t>
            </a:r>
            <a:r>
              <a:rPr lang="zh-CN" altLang="en-US" b="1" dirty="0">
                <a:solidFill>
                  <a:srgbClr val="FF0000"/>
                </a:solidFill>
              </a:rPr>
              <a:t>机器学习技术</a:t>
            </a:r>
            <a:r>
              <a:rPr lang="zh-CN" altLang="en-US" dirty="0"/>
              <a:t>的结合。但是在无约束的环境中，人工设计对不同情况的特征提取是很困难的，同时容易受外来因素的干扰(光照、角度、复杂背景等)，进而导致识别率下降。随着科学技术的发展，传统的一些基于手工提取人脸表情图像特征的方法，因为需要研究人员具有比较丰富的经验，具有比较强的局限性，从而给人脸表情识别的研究造成了比较大的困难。</a:t>
            </a:r>
          </a:p>
          <a:p>
            <a:pPr marL="0" indent="0">
              <a:buNone/>
            </a:pPr>
            <a:r>
              <a:rPr lang="zh-CN" altLang="en-US" dirty="0"/>
              <a:t>     随着深度学习的兴起，作为深度学习的经典代表的卷积神经网络，由于其具有</a:t>
            </a:r>
            <a:r>
              <a:rPr lang="zh-CN" altLang="en-US" b="1" dirty="0">
                <a:solidFill>
                  <a:srgbClr val="FF0000"/>
                </a:solidFill>
              </a:rPr>
              <a:t>自动提取人脸表情图像特征的优势</a:t>
            </a:r>
            <a:r>
              <a:rPr lang="zh-CN" altLang="en-US" dirty="0"/>
              <a:t>，使得基于深度学习的人脸表情特征提取方法逐渐兴起，并逐步替代一些传统的人脸表情特征提取的方法。深度学习方法的</a:t>
            </a:r>
            <a:r>
              <a:rPr lang="zh-CN" altLang="en-US" b="1" dirty="0">
                <a:solidFill>
                  <a:srgbClr val="FF0000"/>
                </a:solidFill>
              </a:rPr>
              <a:t>主要优点</a:t>
            </a:r>
            <a:r>
              <a:rPr lang="zh-CN" altLang="en-US" dirty="0"/>
              <a:t>在于它们可通过使用非常大的</a:t>
            </a:r>
            <a:r>
              <a:rPr lang="zh-CN" altLang="en-US" b="1" dirty="0">
                <a:solidFill>
                  <a:srgbClr val="FF0000"/>
                </a:solidFill>
              </a:rPr>
              <a:t>数据集</a:t>
            </a:r>
            <a:r>
              <a:rPr lang="zh-CN" altLang="en-US" dirty="0"/>
              <a:t>进行训练学习从而获得表征这些数据的</a:t>
            </a:r>
            <a:r>
              <a:rPr lang="zh-CN" altLang="en-US" b="1" dirty="0">
                <a:solidFill>
                  <a:srgbClr val="FF0000"/>
                </a:solidFill>
              </a:rPr>
              <a:t>最佳功能</a:t>
            </a:r>
            <a:r>
              <a:rPr lang="zh-CN" altLang="en-US" dirty="0"/>
              <a:t>。在深度学习中，使用卷积神经网络作为人脸表情特征提取的工具，可以更加完整的提取人脸表情特征，解决了一些传统手工方法存在的提取人脸表情特征不充足的问题。将人脸表情识别算法</a:t>
            </a:r>
            <a:r>
              <a:rPr lang="zh-CN" altLang="en-US" b="1" dirty="0">
                <a:solidFill>
                  <a:srgbClr val="FF0000"/>
                </a:solidFill>
              </a:rPr>
              <a:t>按照特征提取方式</a:t>
            </a:r>
            <a:r>
              <a:rPr lang="zh-CN" altLang="en-US" dirty="0"/>
              <a:t>进行分类，其主要分为两种：一是基于传统的</a:t>
            </a:r>
            <a:r>
              <a:rPr lang="zh-CN" altLang="en-US" b="1" dirty="0">
                <a:solidFill>
                  <a:srgbClr val="FF0000"/>
                </a:solidFill>
              </a:rPr>
              <a:t>计算机视觉的提取算法</a:t>
            </a:r>
            <a:r>
              <a:rPr lang="zh-CN" altLang="en-US" dirty="0"/>
              <a:t>。二是基于</a:t>
            </a:r>
            <a:r>
              <a:rPr lang="zh-CN" altLang="en-US" b="1" dirty="0">
                <a:solidFill>
                  <a:srgbClr val="FF0000"/>
                </a:solidFill>
              </a:rPr>
              <a:t>深度学习的算法</a:t>
            </a:r>
            <a:r>
              <a:rPr lang="zh-CN" altLang="en-US" dirty="0"/>
              <a:t>。卷积神经网络对原始图像进行简单的预处理之后，可以直接输入到网络中，使用端到端的学习方法。相比人工的选取与设计图像特征，卷积神经网络通过自动学习的方式，获得的样本数据的深度特征信息拥有更好的抗噪声能力、投影不变性、推广与泛化能力、抽象语义表示能力。</a:t>
            </a:r>
          </a:p>
        </p:txBody>
      </p: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p:nvPr/>
        </p:nvGraphicFramePr>
        <p:xfrm>
          <a:off x="6096000" y="2798445"/>
          <a:ext cx="416560" cy="73152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tblGrid>
              <a:tr h="0">
                <a:tc>
                  <a:txBody>
                    <a:bodyPr/>
                    <a:lstStyle/>
                    <a:p>
                      <a:pPr indent="0">
                        <a:buNone/>
                      </a:pPr>
                      <a:endParaRPr lang="zh-CN" altLang="en-US" b="0"/>
                    </a:p>
                  </a:txBody>
                  <a:tcPr>
                    <a:lnL>
                      <a:noFill/>
                    </a:lnL>
                    <a:lnR>
                      <a:noFill/>
                    </a:lnR>
                    <a:lnT cap="flat">
                      <a:noFill/>
                    </a:lnT>
                    <a:lnB cap="flat">
                      <a:noFill/>
                    </a:lnB>
                    <a:lnTlToBr>
                      <a:noFill/>
                    </a:lnTlToBr>
                    <a:lnBlToTr>
                      <a:noFill/>
                    </a:lnBlToTr>
                    <a:noFill/>
                  </a:tcPr>
                </a:tc>
                <a:tc>
                  <a:txBody>
                    <a:bodyPr/>
                    <a:lstStyle/>
                    <a:p>
                      <a:pPr>
                        <a:buNone/>
                      </a:pPr>
                      <a:endParaRPr lang="zh-CN" altLang="en-US"/>
                    </a:p>
                  </a:txBody>
                  <a:tcPr>
                    <a:lnL>
                      <a:noFill/>
                    </a:lnL>
                    <a:lnR>
                      <a:noFill/>
                    </a:lnR>
                    <a:lnT>
                      <a:noFill/>
                    </a:lnT>
                    <a:lnB cap="flat">
                      <a:noFill/>
                    </a:lnB>
                    <a:lnTlToBr>
                      <a:noFill/>
                    </a:lnTlToBr>
                    <a:lnBlToTr>
                      <a:noFill/>
                    </a:lnBlToTr>
                    <a:solidFill>
                      <a:srgbClr val="FFFFFF"/>
                    </a:solidFill>
                  </a:tcPr>
                </a:tc>
                <a:extLst>
                  <a:ext uri="{0D108BD9-81ED-4DB2-BD59-A6C34878D82A}">
                    <a16:rowId xmlns:a16="http://schemas.microsoft.com/office/drawing/2014/main" val="10000"/>
                  </a:ext>
                </a:extLst>
              </a:tr>
              <a:tr h="0">
                <a:tc>
                  <a:txBody>
                    <a:bodyPr/>
                    <a:lstStyle/>
                    <a:p>
                      <a:pPr indent="0">
                        <a:buNone/>
                      </a:pPr>
                      <a:endParaRPr lang="zh-CN" altLang="en-US"/>
                    </a:p>
                  </a:txBody>
                  <a:tcPr>
                    <a:lnL>
                      <a:noFill/>
                    </a:lnL>
                    <a:lnR>
                      <a:noFill/>
                    </a:lnR>
                    <a:lnT cap="flat">
                      <a:noFill/>
                    </a:lnT>
                    <a:lnB cap="flat">
                      <a:noFill/>
                    </a:lnB>
                    <a:lnTlToBr>
                      <a:noFill/>
                    </a:lnTlToBr>
                    <a:lnBlToTr>
                      <a:noFill/>
                    </a:lnBlToTr>
                    <a:noFill/>
                  </a:tcPr>
                </a:tc>
                <a:tc>
                  <a:txBody>
                    <a:bodyPr/>
                    <a:lstStyle/>
                    <a:p>
                      <a:pPr indent="0">
                        <a:buNone/>
                      </a:pPr>
                      <a:endParaRPr lang="zh-CN" altLang="en-US"/>
                    </a:p>
                  </a:txBody>
                  <a:tcP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7" name="图片 6"/>
          <p:cNvPicPr/>
          <p:nvPr/>
        </p:nvPicPr>
        <p:blipFill>
          <a:blip r:embed="rId3"/>
          <a:stretch>
            <a:fillRect/>
          </a:stretch>
        </p:blipFill>
        <p:spPr>
          <a:xfrm>
            <a:off x="2355879" y="3164205"/>
            <a:ext cx="7074527" cy="3383523"/>
          </a:xfrm>
          <a:prstGeom prst="rect">
            <a:avLst/>
          </a:prstGeom>
          <a:noFill/>
          <a:ln w="9525">
            <a:noFill/>
          </a:ln>
        </p:spPr>
      </p:pic>
      <p:sp>
        <p:nvSpPr>
          <p:cNvPr id="8" name="文本框 7"/>
          <p:cNvSpPr txBox="1"/>
          <p:nvPr/>
        </p:nvSpPr>
        <p:spPr>
          <a:xfrm>
            <a:off x="685289" y="310272"/>
            <a:ext cx="10415708" cy="2585323"/>
          </a:xfrm>
          <a:prstGeom prst="rect">
            <a:avLst/>
          </a:prstGeom>
          <a:noFill/>
          <a:ln w="9525">
            <a:noFill/>
          </a:ln>
        </p:spPr>
        <p:txBody>
          <a:bodyPr wrap="square">
            <a:spAutoFit/>
          </a:bodyPr>
          <a:lstStyle/>
          <a:p>
            <a:pPr>
              <a:spcBef>
                <a:spcPts val="900"/>
              </a:spcBef>
              <a:spcAft>
                <a:spcPts val="900"/>
              </a:spcAft>
            </a:pPr>
            <a:r>
              <a:rPr lang="en-US" altLang="zh-CN" sz="1800" dirty="0" err="1">
                <a:effectLst/>
                <a:latin typeface="宋体" panose="02010600030101010101" pitchFamily="2" charset="-122"/>
                <a:ea typeface="宋体" panose="02010600030101010101" pitchFamily="2" charset="-122"/>
                <a:cs typeface="Times New Roman" panose="02020603050405020304" pitchFamily="18" charset="0"/>
              </a:rPr>
              <a:t>从下图我们可以看出，在</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 Model B </a:t>
            </a:r>
            <a:r>
              <a:rPr lang="en-US" altLang="zh-CN" sz="1800" dirty="0" err="1">
                <a:effectLst/>
                <a:latin typeface="宋体" panose="02010600030101010101" pitchFamily="2" charset="-122"/>
                <a:ea typeface="宋体" panose="02010600030101010101" pitchFamily="2" charset="-122"/>
                <a:cs typeface="Times New Roman" panose="02020603050405020304" pitchFamily="18" charset="0"/>
              </a:rPr>
              <a:t>的卷积部分，输入图片</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 shape </a:t>
            </a:r>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为</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 48X48X1</a:t>
            </a:r>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，经过一个</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3X3X64</a:t>
            </a:r>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卷积核的卷积操作，再进行一次</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 2X 2</a:t>
            </a:r>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的池化，得到一个</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 24X24X64 </a:t>
            </a:r>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的</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 feature map 1</a:t>
            </a:r>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（以上卷积和池化操作的步长均为</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1</a:t>
            </a:r>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，每次卷积前的</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padding</a:t>
            </a:r>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为</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1</a:t>
            </a:r>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，下同）。将</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 feature map 1</a:t>
            </a:r>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经过一个</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 3X3X128 </a:t>
            </a:r>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卷积核的卷积操作，再进行一次</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2X2</a:t>
            </a:r>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的池化，得到一个</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 12X12X128 </a:t>
            </a:r>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的</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 feature map 2</a:t>
            </a:r>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。将</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feature map 2</a:t>
            </a:r>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经过一个</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 3X3X256 </a:t>
            </a:r>
            <a:r>
              <a:rPr lang="en-US" altLang="zh-CN" sz="1800" dirty="0" err="1">
                <a:effectLst/>
                <a:latin typeface="宋体" panose="02010600030101010101" pitchFamily="2" charset="-122"/>
                <a:ea typeface="宋体" panose="02010600030101010101" pitchFamily="2" charset="-122"/>
                <a:cs typeface="Times New Roman" panose="02020603050405020304" pitchFamily="18" charset="0"/>
              </a:rPr>
              <a:t>卷积核的卷积操作，再进行一次</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 2X2 </a:t>
            </a:r>
            <a:r>
              <a:rPr lang="en-US" altLang="zh-CN" sz="1800" dirty="0" err="1">
                <a:effectLst/>
                <a:latin typeface="宋体" panose="02010600030101010101" pitchFamily="2" charset="-122"/>
                <a:ea typeface="宋体" panose="02010600030101010101" pitchFamily="2" charset="-122"/>
                <a:cs typeface="Times New Roman" panose="02020603050405020304" pitchFamily="18" charset="0"/>
              </a:rPr>
              <a:t>的池化，得到一个</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 6X6X256 </a:t>
            </a:r>
            <a:r>
              <a:rPr lang="en-US" altLang="zh-CN" sz="1800" dirty="0" err="1">
                <a:effectLst/>
                <a:latin typeface="宋体" panose="02010600030101010101" pitchFamily="2" charset="-122"/>
                <a:ea typeface="宋体" panose="02010600030101010101" pitchFamily="2" charset="-122"/>
                <a:cs typeface="Times New Roman" panose="02020603050405020304" pitchFamily="18" charset="0"/>
              </a:rPr>
              <a:t>的</a:t>
            </a:r>
            <a:r>
              <a:rPr lang="en-US" altLang="zh-CN" sz="1800" dirty="0" err="1">
                <a:effectLst/>
                <a:latin typeface="Cambria" panose="02040503050406030204" pitchFamily="18" charset="0"/>
                <a:ea typeface="宋体" panose="02010600030101010101" pitchFamily="2" charset="-122"/>
                <a:cs typeface="Times New Roman" panose="02020603050405020304" pitchFamily="18" charset="0"/>
              </a:rPr>
              <a:t>feature</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 map 3</a:t>
            </a:r>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a:t>
            </a:r>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卷积完毕，数据即将进入全连接层。进入全连接层之前，要进行数据扁平化，将</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feature map 3</a:t>
            </a:r>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拉一个成长度为</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 6X6X256=9216 </a:t>
            </a:r>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的一维</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 tensor</a:t>
            </a:r>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。随后数据经过</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 dropout </a:t>
            </a:r>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后被送进一层含有</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4096</a:t>
            </a:r>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个神经元的隐层，再次经过</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 dropout </a:t>
            </a:r>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后被送进一层含有</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 1024 </a:t>
            </a:r>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个神经元的隐层，之后经过一层含</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 256 </a:t>
            </a:r>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个神经元的隐层，最终经过含有</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7</a:t>
            </a:r>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个神经元的输出层。一般再输出层后都会加上</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1800" dirty="0" err="1">
                <a:effectLst/>
                <a:latin typeface="Cambria" panose="02040503050406030204" pitchFamily="18" charset="0"/>
                <a:ea typeface="宋体" panose="02010600030101010101" pitchFamily="2" charset="-122"/>
                <a:cs typeface="Times New Roman" panose="02020603050405020304" pitchFamily="18" charset="0"/>
              </a:rPr>
              <a:t>softmax</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层，取概率最高的类别为分类结果。</a:t>
            </a:r>
          </a:p>
        </p:txBody>
      </p:sp>
    </p:spTree>
    <p:custDataLst>
      <p:tags r:id="rId1"/>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文本框 123"/>
          <p:cNvSpPr txBox="1"/>
          <p:nvPr/>
        </p:nvSpPr>
        <p:spPr>
          <a:xfrm>
            <a:off x="672465" y="104140"/>
            <a:ext cx="10895965" cy="1938020"/>
          </a:xfrm>
          <a:prstGeom prst="rect">
            <a:avLst/>
          </a:prstGeom>
          <a:noFill/>
          <a:ln w="9525">
            <a:noFill/>
          </a:ln>
        </p:spPr>
        <p:txBody>
          <a:bodyPr wrap="square">
            <a:spAutoFit/>
          </a:bodyPr>
          <a:lstStyle/>
          <a:p>
            <a:pPr indent="0"/>
            <a:r>
              <a:rPr lang="zh-CN" sz="2000" b="0" dirty="0">
                <a:solidFill>
                  <a:srgbClr val="333333"/>
                </a:solidFill>
                <a:ea typeface="微软雅黑" panose="020B0503020204020204" pitchFamily="34" charset="-122"/>
              </a:rPr>
              <a:t>接着，我们可以</a:t>
            </a:r>
            <a:r>
              <a:rPr lang="zh-CN" sz="2000" b="1" dirty="0">
                <a:solidFill>
                  <a:srgbClr val="FF0000"/>
                </a:solidFill>
                <a:ea typeface="微软雅黑" panose="020B0503020204020204" pitchFamily="34" charset="-122"/>
              </a:rPr>
              <a:t>通过继承</a:t>
            </a:r>
            <a:r>
              <a:rPr lang="en-US" sz="2000" b="1" dirty="0" err="1">
                <a:solidFill>
                  <a:srgbClr val="FF0000"/>
                </a:solidFill>
                <a:latin typeface="Arial" panose="020B0604020202020204" pitchFamily="34" charset="0"/>
                <a:cs typeface="Lucida Console" panose="020B0609040504020204" charset="0"/>
              </a:rPr>
              <a:t>nn.Module</a:t>
            </a:r>
            <a:r>
              <a:rPr lang="zh-CN" sz="2000" b="1" dirty="0">
                <a:solidFill>
                  <a:srgbClr val="FF0000"/>
                </a:solidFill>
                <a:ea typeface="微软雅黑" panose="020B0503020204020204" pitchFamily="34" charset="-122"/>
              </a:rPr>
              <a:t>来定义自己的模型类</a:t>
            </a:r>
            <a:r>
              <a:rPr lang="zh-CN" sz="2000" b="0" dirty="0">
                <a:solidFill>
                  <a:srgbClr val="333333"/>
                </a:solidFill>
                <a:ea typeface="微软雅黑" panose="020B0503020204020204" pitchFamily="34" charset="-122"/>
              </a:rPr>
              <a:t>。以下代码实现了上述的模型结构。需要注意</a:t>
            </a:r>
            <a:r>
              <a:rPr lang="en-US" sz="2000" b="0" dirty="0">
                <a:solidFill>
                  <a:srgbClr val="333333"/>
                </a:solidFill>
                <a:latin typeface="微软雅黑" panose="020B0503020204020204" pitchFamily="34" charset="-122"/>
                <a:cs typeface="Lucida Console" panose="020B0609040504020204" charset="0"/>
              </a:rPr>
              <a:t>   </a:t>
            </a:r>
            <a:r>
              <a:rPr lang="zh-CN" sz="2000" b="0" dirty="0">
                <a:solidFill>
                  <a:srgbClr val="333333"/>
                </a:solidFill>
                <a:ea typeface="微软雅黑" panose="020B0503020204020204" pitchFamily="34" charset="-122"/>
              </a:rPr>
              <a:t>的是，在代码中，数据经过最后含</a:t>
            </a:r>
            <a:r>
              <a:rPr lang="en-US" sz="2000" b="0" dirty="0">
                <a:solidFill>
                  <a:srgbClr val="FF0000"/>
                </a:solidFill>
                <a:latin typeface="Arial" panose="020B0604020202020204" pitchFamily="34" charset="0"/>
                <a:cs typeface="Lucida Console" panose="020B0609040504020204" charset="0"/>
              </a:rPr>
              <a:t>7</a:t>
            </a:r>
            <a:r>
              <a:rPr lang="zh-CN" sz="2000" b="0" dirty="0">
                <a:solidFill>
                  <a:srgbClr val="FF0000"/>
                </a:solidFill>
                <a:ea typeface="微软雅黑" panose="020B0503020204020204" pitchFamily="34" charset="-122"/>
              </a:rPr>
              <a:t>个神经元</a:t>
            </a:r>
            <a:r>
              <a:rPr lang="zh-CN" sz="2000" b="0" dirty="0">
                <a:solidFill>
                  <a:srgbClr val="333333"/>
                </a:solidFill>
                <a:ea typeface="微软雅黑" panose="020B0503020204020204" pitchFamily="34" charset="-122"/>
              </a:rPr>
              <a:t>的线性层后就直接输出了，并没有经过</a:t>
            </a:r>
            <a:r>
              <a:rPr lang="en-US" sz="2000" b="0" dirty="0" err="1">
                <a:solidFill>
                  <a:srgbClr val="333333"/>
                </a:solidFill>
                <a:latin typeface="Arial" panose="020B0604020202020204" pitchFamily="34" charset="0"/>
                <a:cs typeface="Lucida Console" panose="020B0609040504020204" charset="0"/>
              </a:rPr>
              <a:t>softmax</a:t>
            </a:r>
            <a:r>
              <a:rPr lang="zh-CN" sz="2000" b="0" dirty="0">
                <a:solidFill>
                  <a:srgbClr val="333333"/>
                </a:solidFill>
                <a:ea typeface="微软雅黑" panose="020B0503020204020204" pitchFamily="34" charset="-122"/>
              </a:rPr>
              <a:t>层。这是为</a:t>
            </a:r>
            <a:r>
              <a:rPr lang="en-US" sz="2000" b="0" dirty="0">
                <a:solidFill>
                  <a:srgbClr val="333333"/>
                </a:solidFill>
                <a:latin typeface="微软雅黑" panose="020B0503020204020204" pitchFamily="34" charset="-122"/>
                <a:cs typeface="Lucida Console" panose="020B0609040504020204" charset="0"/>
              </a:rPr>
              <a:t> </a:t>
            </a:r>
            <a:r>
              <a:rPr lang="zh-CN" sz="2000" b="0" dirty="0">
                <a:solidFill>
                  <a:srgbClr val="333333"/>
                </a:solidFill>
                <a:ea typeface="微软雅黑" panose="020B0503020204020204" pitchFamily="34" charset="-122"/>
              </a:rPr>
              <a:t>什么呢？其实这和</a:t>
            </a:r>
            <a:r>
              <a:rPr lang="en-US" sz="2000" b="0" dirty="0" err="1">
                <a:solidFill>
                  <a:srgbClr val="333333"/>
                </a:solidFill>
                <a:latin typeface="Arial" panose="020B0604020202020204" pitchFamily="34" charset="0"/>
                <a:cs typeface="Lucida Console" panose="020B0609040504020204" charset="0"/>
              </a:rPr>
              <a:t>Pytorch</a:t>
            </a:r>
            <a:r>
              <a:rPr lang="zh-CN" sz="2000" b="0" dirty="0">
                <a:solidFill>
                  <a:srgbClr val="333333"/>
                </a:solidFill>
                <a:ea typeface="微软雅黑" panose="020B0503020204020204" pitchFamily="34" charset="-122"/>
              </a:rPr>
              <a:t>在这一块的设计机制有关。因为在实际应用中，</a:t>
            </a:r>
            <a:r>
              <a:rPr lang="en-US" sz="2000" b="0" dirty="0" err="1">
                <a:solidFill>
                  <a:srgbClr val="333333"/>
                </a:solidFill>
                <a:latin typeface="Arial" panose="020B0604020202020204" pitchFamily="34" charset="0"/>
                <a:cs typeface="Lucida Console" panose="020B0609040504020204" charset="0"/>
              </a:rPr>
              <a:t>softmax</a:t>
            </a:r>
            <a:r>
              <a:rPr lang="zh-CN" sz="2000" b="0" dirty="0">
                <a:solidFill>
                  <a:srgbClr val="333333"/>
                </a:solidFill>
                <a:ea typeface="微软雅黑" panose="020B0503020204020204" pitchFamily="34" charset="-122"/>
              </a:rPr>
              <a:t>层常常和</a:t>
            </a:r>
            <a:r>
              <a:rPr lang="zh-CN" sz="2000" b="0" dirty="0">
                <a:solidFill>
                  <a:srgbClr val="FF0000"/>
                </a:solidFill>
                <a:ea typeface="微软雅黑" panose="020B0503020204020204" pitchFamily="34" charset="-122"/>
              </a:rPr>
              <a:t>交叉熵</a:t>
            </a:r>
            <a:r>
              <a:rPr lang="zh-CN" sz="2000" b="0" dirty="0">
                <a:solidFill>
                  <a:srgbClr val="333333"/>
                </a:solidFill>
                <a:ea typeface="微软雅黑" panose="020B0503020204020204" pitchFamily="34" charset="-122"/>
              </a:rPr>
              <a:t>这种</a:t>
            </a:r>
            <a:r>
              <a:rPr lang="zh-CN" sz="2000" b="0" dirty="0">
                <a:solidFill>
                  <a:srgbClr val="FF0000"/>
                </a:solidFill>
                <a:ea typeface="微软雅黑" panose="020B0503020204020204" pitchFamily="34" charset="-122"/>
              </a:rPr>
              <a:t>损失函数</a:t>
            </a:r>
            <a:r>
              <a:rPr lang="zh-CN" sz="2000" b="0" dirty="0">
                <a:solidFill>
                  <a:srgbClr val="333333"/>
                </a:solidFill>
                <a:ea typeface="微软雅黑" panose="020B0503020204020204" pitchFamily="34" charset="-122"/>
              </a:rPr>
              <a:t>联合使用，因此</a:t>
            </a:r>
            <a:r>
              <a:rPr lang="en-US" sz="2000" b="0" dirty="0" err="1">
                <a:solidFill>
                  <a:srgbClr val="333333"/>
                </a:solidFill>
                <a:latin typeface="Arial" panose="020B0604020202020204" pitchFamily="34" charset="0"/>
                <a:cs typeface="Lucida Console" panose="020B0609040504020204" charset="0"/>
              </a:rPr>
              <a:t>Pytorch</a:t>
            </a:r>
            <a:r>
              <a:rPr lang="zh-CN" sz="2000" b="0" dirty="0">
                <a:solidFill>
                  <a:srgbClr val="333333"/>
                </a:solidFill>
                <a:ea typeface="微软雅黑" panose="020B0503020204020204" pitchFamily="34" charset="-122"/>
              </a:rPr>
              <a:t>在设计时，就将</a:t>
            </a:r>
            <a:r>
              <a:rPr lang="en-US" sz="2000" b="0" dirty="0" err="1">
                <a:solidFill>
                  <a:srgbClr val="333333"/>
                </a:solidFill>
                <a:latin typeface="Arial" panose="020B0604020202020204" pitchFamily="34" charset="0"/>
                <a:cs typeface="Lucida Console" panose="020B0609040504020204" charset="0"/>
              </a:rPr>
              <a:t>softmax</a:t>
            </a:r>
            <a:r>
              <a:rPr lang="zh-CN" sz="2000" b="0" dirty="0">
                <a:solidFill>
                  <a:srgbClr val="333333"/>
                </a:solidFill>
                <a:ea typeface="微软雅黑" panose="020B0503020204020204" pitchFamily="34" charset="-122"/>
              </a:rPr>
              <a:t>运算集成到了交叉熵损失函数</a:t>
            </a:r>
            <a:r>
              <a:rPr lang="en-US" sz="2000" b="0" dirty="0" err="1">
                <a:solidFill>
                  <a:srgbClr val="333333"/>
                </a:solidFill>
                <a:latin typeface="Arial" panose="020B0604020202020204" pitchFamily="34" charset="0"/>
                <a:cs typeface="Lucida Console" panose="020B0609040504020204" charset="0"/>
              </a:rPr>
              <a:t>CrossEntropyLoss</a:t>
            </a:r>
            <a:r>
              <a:rPr lang="en-US" sz="2000" b="0" dirty="0">
                <a:solidFill>
                  <a:srgbClr val="333333"/>
                </a:solidFill>
                <a:latin typeface="Arial" panose="020B0604020202020204" pitchFamily="34" charset="0"/>
                <a:cs typeface="Lucida Console" panose="020B0609040504020204" charset="0"/>
              </a:rPr>
              <a:t>()</a:t>
            </a:r>
            <a:r>
              <a:rPr lang="zh-CN" sz="2000" b="0" dirty="0">
                <a:solidFill>
                  <a:srgbClr val="333333"/>
                </a:solidFill>
                <a:ea typeface="微软雅黑" panose="020B0503020204020204" pitchFamily="34" charset="-122"/>
              </a:rPr>
              <a:t>内部，如果使用交叉熵作为损失函数，就默认在计算损失函数前自动进行</a:t>
            </a:r>
            <a:r>
              <a:rPr lang="en-US" sz="2000" b="0" dirty="0" err="1">
                <a:solidFill>
                  <a:srgbClr val="333333"/>
                </a:solidFill>
                <a:latin typeface="Arial" panose="020B0604020202020204" pitchFamily="34" charset="0"/>
                <a:cs typeface="Lucida Console" panose="020B0609040504020204" charset="0"/>
              </a:rPr>
              <a:t>softmax</a:t>
            </a:r>
            <a:r>
              <a:rPr lang="en-US" sz="2000" b="0" dirty="0">
                <a:solidFill>
                  <a:srgbClr val="333333"/>
                </a:solidFill>
                <a:latin typeface="Arial" panose="020B0604020202020204" pitchFamily="34" charset="0"/>
                <a:cs typeface="Lucida Console" panose="020B0609040504020204" charset="0"/>
              </a:rPr>
              <a:t>    </a:t>
            </a:r>
            <a:r>
              <a:rPr lang="zh-CN" sz="2000" b="0" dirty="0">
                <a:solidFill>
                  <a:srgbClr val="333333"/>
                </a:solidFill>
                <a:ea typeface="微软雅黑" panose="020B0503020204020204" pitchFamily="34" charset="-122"/>
              </a:rPr>
              <a:t>操作，不需要我们额外加</a:t>
            </a:r>
            <a:r>
              <a:rPr lang="en-US" sz="2000" b="0" dirty="0" err="1">
                <a:solidFill>
                  <a:srgbClr val="333333"/>
                </a:solidFill>
                <a:latin typeface="Arial" panose="020B0604020202020204" pitchFamily="34" charset="0"/>
                <a:cs typeface="Lucida Console" panose="020B0609040504020204" charset="0"/>
              </a:rPr>
              <a:t>softmax</a:t>
            </a:r>
            <a:r>
              <a:rPr lang="zh-CN" sz="2000" b="0" dirty="0">
                <a:solidFill>
                  <a:srgbClr val="333333"/>
                </a:solidFill>
                <a:ea typeface="微软雅黑" panose="020B0503020204020204" pitchFamily="34" charset="-122"/>
              </a:rPr>
              <a:t>层。</a:t>
            </a:r>
            <a:r>
              <a:rPr lang="en-US" sz="2000" b="0" dirty="0" err="1">
                <a:solidFill>
                  <a:srgbClr val="333333"/>
                </a:solidFill>
                <a:latin typeface="Arial" panose="020B0604020202020204" pitchFamily="34" charset="0"/>
                <a:cs typeface="Lucida Console" panose="020B0609040504020204" charset="0"/>
              </a:rPr>
              <a:t>Tensorflow</a:t>
            </a:r>
            <a:r>
              <a:rPr lang="zh-CN" sz="2000" b="0" dirty="0">
                <a:solidFill>
                  <a:srgbClr val="333333"/>
                </a:solidFill>
                <a:ea typeface="微软雅黑" panose="020B0503020204020204" pitchFamily="34" charset="-122"/>
              </a:rPr>
              <a:t>也有类似的机制。</a:t>
            </a:r>
            <a:endParaRPr lang="zh-CN" altLang="en-US" sz="2000" dirty="0"/>
          </a:p>
        </p:txBody>
      </p:sp>
      <p:sp>
        <p:nvSpPr>
          <p:cNvPr id="4" name="文本框 3"/>
          <p:cNvSpPr txBox="1"/>
          <p:nvPr/>
        </p:nvSpPr>
        <p:spPr>
          <a:xfrm>
            <a:off x="672465" y="2042160"/>
            <a:ext cx="5080000" cy="398780"/>
          </a:xfrm>
          <a:prstGeom prst="rect">
            <a:avLst/>
          </a:prstGeom>
          <a:noFill/>
          <a:ln w="9525">
            <a:noFill/>
          </a:ln>
        </p:spPr>
        <p:txBody>
          <a:bodyPr>
            <a:spAutoFit/>
          </a:bodyPr>
          <a:lstStyle/>
          <a:p>
            <a:pPr indent="0"/>
            <a:r>
              <a:rPr lang="zh-CN" sz="2000" b="1">
                <a:solidFill>
                  <a:srgbClr val="FF0000"/>
                </a:solidFill>
                <a:ea typeface="微软雅黑" panose="020B0503020204020204" pitchFamily="34" charset="-122"/>
              </a:rPr>
              <a:t>模型代码如下：</a:t>
            </a:r>
            <a:endParaRPr lang="zh-CN" altLang="en-US" sz="2000" b="1">
              <a:solidFill>
                <a:srgbClr val="FF0000"/>
              </a:solidFill>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3243974" y="2061211"/>
            <a:ext cx="5752946" cy="4711700"/>
          </a:xfrm>
          <a:prstGeom prst="rect">
            <a:avLst/>
          </a:prstGeom>
        </p:spPr>
      </p:pic>
    </p:spTree>
    <p:custDataLst>
      <p:tags r:id="rId1"/>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文本框 123"/>
          <p:cNvSpPr txBox="1"/>
          <p:nvPr/>
        </p:nvSpPr>
        <p:spPr>
          <a:xfrm>
            <a:off x="624206" y="0"/>
            <a:ext cx="10524764" cy="1631216"/>
          </a:xfrm>
          <a:prstGeom prst="rect">
            <a:avLst/>
          </a:prstGeom>
          <a:noFill/>
          <a:ln w="9525">
            <a:noFill/>
          </a:ln>
        </p:spPr>
        <p:txBody>
          <a:bodyPr wrap="square">
            <a:spAutoFit/>
          </a:bodyPr>
          <a:lstStyle/>
          <a:p>
            <a:pPr indent="0"/>
            <a:r>
              <a:rPr lang="zh-CN" sz="2000" b="0" dirty="0">
                <a:solidFill>
                  <a:schemeClr val="tx1"/>
                </a:solidFill>
                <a:ea typeface="微软雅黑" panose="020B0503020204020204" pitchFamily="34" charset="-122"/>
              </a:rPr>
              <a:t>有了模型，就可以通过数据的前向传播和误差的反向传播来训练模型了。在此之前，还需要指定优化器（即学习率更新的方式）、</a:t>
            </a:r>
            <a:r>
              <a:rPr lang="zh-CN" sz="2000" b="0" dirty="0">
                <a:solidFill>
                  <a:srgbClr val="FF0000"/>
                </a:solidFill>
                <a:ea typeface="微软雅黑" panose="020B0503020204020204" pitchFamily="34" charset="-122"/>
              </a:rPr>
              <a:t>损失函数</a:t>
            </a:r>
            <a:r>
              <a:rPr lang="zh-CN" sz="2000" b="0" dirty="0">
                <a:solidFill>
                  <a:schemeClr val="tx1"/>
                </a:solidFill>
                <a:ea typeface="微软雅黑" panose="020B0503020204020204" pitchFamily="34" charset="-122"/>
              </a:rPr>
              <a:t>以及</a:t>
            </a:r>
            <a:r>
              <a:rPr lang="zh-CN" sz="2000" b="0" dirty="0">
                <a:solidFill>
                  <a:srgbClr val="FF0000"/>
                </a:solidFill>
                <a:ea typeface="微软雅黑" panose="020B0503020204020204" pitchFamily="34" charset="-122"/>
              </a:rPr>
              <a:t>训练轮数</a:t>
            </a:r>
            <a:r>
              <a:rPr lang="zh-CN" sz="2000" b="0" dirty="0">
                <a:solidFill>
                  <a:schemeClr val="tx1"/>
                </a:solidFill>
                <a:ea typeface="微软雅黑" panose="020B0503020204020204" pitchFamily="34" charset="-122"/>
              </a:rPr>
              <a:t>、</a:t>
            </a:r>
            <a:r>
              <a:rPr lang="zh-CN" sz="2000" b="0" dirty="0">
                <a:solidFill>
                  <a:srgbClr val="FF0000"/>
                </a:solidFill>
                <a:ea typeface="微软雅黑" panose="020B0503020204020204" pitchFamily="34" charset="-122"/>
              </a:rPr>
              <a:t>学习率</a:t>
            </a:r>
            <a:r>
              <a:rPr lang="zh-CN" sz="2000" b="0" dirty="0">
                <a:solidFill>
                  <a:schemeClr val="tx1"/>
                </a:solidFill>
                <a:ea typeface="微软雅黑" panose="020B0503020204020204" pitchFamily="34" charset="-122"/>
              </a:rPr>
              <a:t>等超参数。</a:t>
            </a:r>
            <a:endParaRPr lang="en-US" altLang="zh-CN" sz="2000" b="0" dirty="0">
              <a:solidFill>
                <a:schemeClr val="tx1"/>
              </a:solidFill>
              <a:ea typeface="微软雅黑" panose="020B0503020204020204" pitchFamily="34" charset="-122"/>
            </a:endParaRPr>
          </a:p>
          <a:p>
            <a:pPr indent="0"/>
            <a:endParaRPr lang="zh-CN" sz="2000" b="0" dirty="0">
              <a:solidFill>
                <a:schemeClr val="tx1"/>
              </a:solidFill>
              <a:ea typeface="微软雅黑" panose="020B0503020204020204" pitchFamily="34" charset="-122"/>
            </a:endParaRPr>
          </a:p>
          <a:p>
            <a:pPr indent="0"/>
            <a:r>
              <a:rPr lang="zh-CN" sz="2000" b="0" dirty="0">
                <a:solidFill>
                  <a:schemeClr val="tx1"/>
                </a:solidFill>
                <a:ea typeface="微软雅黑" panose="020B0503020204020204" pitchFamily="34" charset="-122"/>
              </a:rPr>
              <a:t>在本项目中，采用的优化器是</a:t>
            </a:r>
            <a:r>
              <a:rPr lang="en-US" sz="2000" b="0" dirty="0">
                <a:solidFill>
                  <a:schemeClr val="tx1"/>
                </a:solidFill>
                <a:latin typeface="Arial" panose="020B0604020202020204" pitchFamily="34" charset="0"/>
                <a:cs typeface="Lucida Console" panose="020B0609040504020204" charset="0"/>
              </a:rPr>
              <a:t>SGD</a:t>
            </a:r>
            <a:r>
              <a:rPr lang="zh-CN" sz="2000" b="0" dirty="0">
                <a:solidFill>
                  <a:schemeClr val="tx1"/>
                </a:solidFill>
                <a:ea typeface="微软雅黑" panose="020B0503020204020204" pitchFamily="34" charset="-122"/>
              </a:rPr>
              <a:t>，即随机梯度下降，其中参数</a:t>
            </a:r>
            <a:r>
              <a:rPr lang="en-US" sz="2000" b="0" dirty="0" err="1">
                <a:solidFill>
                  <a:schemeClr val="tx1"/>
                </a:solidFill>
                <a:latin typeface="Arial" panose="020B0604020202020204" pitchFamily="34" charset="0"/>
                <a:cs typeface="Lucida Console" panose="020B0609040504020204" charset="0"/>
              </a:rPr>
              <a:t>weight_decay</a:t>
            </a:r>
            <a:r>
              <a:rPr lang="zh-CN" sz="2000" b="0" dirty="0">
                <a:solidFill>
                  <a:schemeClr val="tx1"/>
                </a:solidFill>
                <a:ea typeface="微软雅黑" panose="020B0503020204020204" pitchFamily="34" charset="-122"/>
              </a:rPr>
              <a:t>为正则项系数；损失函数</a:t>
            </a:r>
            <a:r>
              <a:rPr lang="en-US" sz="2000" b="0" dirty="0">
                <a:solidFill>
                  <a:schemeClr val="tx1"/>
                </a:solidFill>
                <a:latin typeface="微软雅黑" panose="020B0503020204020204" pitchFamily="34" charset="-122"/>
                <a:cs typeface="Lucida Console" panose="020B0609040504020204" charset="0"/>
              </a:rPr>
              <a:t> </a:t>
            </a:r>
            <a:r>
              <a:rPr lang="zh-CN" sz="2000" b="0" dirty="0">
                <a:solidFill>
                  <a:schemeClr val="tx1"/>
                </a:solidFill>
                <a:ea typeface="微软雅黑" panose="020B0503020204020204" pitchFamily="34" charset="-122"/>
              </a:rPr>
              <a:t>采用的是交叉熵；可以考虑使用学习率衰减。</a:t>
            </a:r>
            <a:endParaRPr lang="zh-CN" altLang="en-US" sz="2000" b="0" dirty="0">
              <a:solidFill>
                <a:schemeClr val="tx1"/>
              </a:solidFill>
              <a:ea typeface="微软雅黑" panose="020B0503020204020204" pitchFamily="34" charset="-122"/>
            </a:endParaRPr>
          </a:p>
        </p:txBody>
      </p:sp>
      <p:pic>
        <p:nvPicPr>
          <p:cNvPr id="4" name="内容占位符 3"/>
          <p:cNvPicPr>
            <a:picLocks noGrp="1" noChangeAspect="1"/>
          </p:cNvPicPr>
          <p:nvPr>
            <p:ph idx="1"/>
          </p:nvPr>
        </p:nvPicPr>
        <p:blipFill>
          <a:blip r:embed="rId3"/>
          <a:stretch>
            <a:fillRect/>
          </a:stretch>
        </p:blipFill>
        <p:spPr>
          <a:xfrm>
            <a:off x="2881855" y="1761687"/>
            <a:ext cx="6428290" cy="4798503"/>
          </a:xfrm>
          <a:prstGeom prst="rect">
            <a:avLst/>
          </a:prstGeom>
        </p:spPr>
      </p:pic>
    </p:spTree>
    <p:custDataLst>
      <p:tags r:id="rId1"/>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7458" y="298850"/>
            <a:ext cx="10944225" cy="863601"/>
          </a:xfrm>
        </p:spPr>
        <p:txBody>
          <a:bodyPr/>
          <a:lstStyle/>
          <a:p>
            <a:r>
              <a:rPr lang="en-US" altLang="zh-CN"/>
              <a:t>3.9</a:t>
            </a:r>
            <a:r>
              <a:rPr lang="zh-CN" altLang="en-US"/>
              <a:t>数据集的使用</a:t>
            </a:r>
          </a:p>
        </p:txBody>
      </p:sp>
      <p:pic>
        <p:nvPicPr>
          <p:cNvPr id="65" name="image34.jpeg"/>
          <p:cNvPicPr>
            <a:picLocks noChangeAspect="1"/>
          </p:cNvPicPr>
          <p:nvPr/>
        </p:nvPicPr>
        <p:blipFill>
          <a:blip r:embed="rId3" cstate="print"/>
          <a:stretch>
            <a:fillRect/>
          </a:stretch>
        </p:blipFill>
        <p:spPr>
          <a:xfrm>
            <a:off x="3273107" y="1034982"/>
            <a:ext cx="5645785" cy="5465445"/>
          </a:xfrm>
          <a:prstGeom prst="rect">
            <a:avLst/>
          </a:prstGeom>
        </p:spPr>
      </p:pic>
    </p:spTree>
    <p:custDataLst>
      <p:tags r:id="rId1"/>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 model_CNN.py 代码如下（部分）：</a:t>
            </a:r>
          </a:p>
        </p:txBody>
      </p:sp>
      <p:pic>
        <p:nvPicPr>
          <p:cNvPr id="4" name="图片 3"/>
          <p:cNvPicPr>
            <a:picLocks noChangeAspect="1"/>
          </p:cNvPicPr>
          <p:nvPr/>
        </p:nvPicPr>
        <p:blipFill>
          <a:blip r:embed="rId3"/>
          <a:stretch>
            <a:fillRect/>
          </a:stretch>
        </p:blipFill>
        <p:spPr>
          <a:xfrm>
            <a:off x="2109470" y="966470"/>
            <a:ext cx="6822440" cy="5694680"/>
          </a:xfrm>
          <a:prstGeom prst="rect">
            <a:avLst/>
          </a:prstGeom>
        </p:spPr>
      </p:pic>
    </p:spTree>
    <p:custDataLst>
      <p:tags r:id="rId1"/>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3.10 保存模型</a:t>
            </a:r>
          </a:p>
        </p:txBody>
      </p:sp>
      <p:sp>
        <p:nvSpPr>
          <p:cNvPr id="4" name="文本框 3"/>
          <p:cNvSpPr txBox="1"/>
          <p:nvPr/>
        </p:nvSpPr>
        <p:spPr>
          <a:xfrm>
            <a:off x="624205" y="1044575"/>
            <a:ext cx="5991860" cy="398780"/>
          </a:xfrm>
          <a:prstGeom prst="rect">
            <a:avLst/>
          </a:prstGeom>
          <a:noFill/>
        </p:spPr>
        <p:txBody>
          <a:bodyPr wrap="square" rtlCol="0" anchor="t">
            <a:spAutoFit/>
          </a:bodyPr>
          <a:lstStyle/>
          <a:p>
            <a:r>
              <a:rPr lang="zh-CN" altLang="en-US" sz="2000"/>
              <a:t>运行model_CNN.py模型代码</a:t>
            </a:r>
          </a:p>
        </p:txBody>
      </p:sp>
      <p:pic>
        <p:nvPicPr>
          <p:cNvPr id="5" name="图片 4"/>
          <p:cNvPicPr>
            <a:picLocks noChangeAspect="1"/>
          </p:cNvPicPr>
          <p:nvPr/>
        </p:nvPicPr>
        <p:blipFill>
          <a:blip r:embed="rId3"/>
          <a:stretch>
            <a:fillRect/>
          </a:stretch>
        </p:blipFill>
        <p:spPr>
          <a:xfrm>
            <a:off x="711200" y="1589405"/>
            <a:ext cx="9985375" cy="4329430"/>
          </a:xfrm>
          <a:prstGeom prst="rect">
            <a:avLst/>
          </a:prstGeom>
        </p:spPr>
      </p:pic>
    </p:spTree>
    <p:custDataLst>
      <p:tags r:id="rId1"/>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生成模型并保存</a:t>
            </a:r>
          </a:p>
        </p:txBody>
      </p:sp>
      <p:pic>
        <p:nvPicPr>
          <p:cNvPr id="4" name="图片 3"/>
          <p:cNvPicPr>
            <a:picLocks noChangeAspect="1"/>
          </p:cNvPicPr>
          <p:nvPr/>
        </p:nvPicPr>
        <p:blipFill>
          <a:blip r:embed="rId3"/>
          <a:stretch>
            <a:fillRect/>
          </a:stretch>
        </p:blipFill>
        <p:spPr>
          <a:xfrm>
            <a:off x="624205" y="2145030"/>
            <a:ext cx="9344025" cy="1676400"/>
          </a:xfrm>
          <a:prstGeom prst="rect">
            <a:avLst/>
          </a:prstGeom>
        </p:spPr>
      </p:pic>
    </p:spTree>
    <p:custDataLst>
      <p:tags r:id="rId1"/>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t>3.11 模型的测试</a:t>
            </a:r>
            <a:br>
              <a:rPr lang="zh-CN" altLang="en-US"/>
            </a:br>
            <a:endParaRPr lang="zh-CN" altLang="en-US"/>
          </a:p>
        </p:txBody>
      </p:sp>
      <p:pic>
        <p:nvPicPr>
          <p:cNvPr id="4" name="内容占位符 3"/>
          <p:cNvPicPr>
            <a:picLocks noGrp="1" noChangeAspect="1"/>
          </p:cNvPicPr>
          <p:nvPr>
            <p:ph idx="1"/>
          </p:nvPr>
        </p:nvPicPr>
        <p:blipFill>
          <a:blip r:embed="rId3"/>
          <a:stretch>
            <a:fillRect/>
          </a:stretch>
        </p:blipFill>
        <p:spPr>
          <a:xfrm>
            <a:off x="1085751" y="1697797"/>
            <a:ext cx="9006840" cy="4895850"/>
          </a:xfrm>
          <a:prstGeom prst="rect">
            <a:avLst/>
          </a:prstGeom>
        </p:spPr>
      </p:pic>
      <p:sp>
        <p:nvSpPr>
          <p:cNvPr id="5" name="文本框 4"/>
          <p:cNvSpPr txBox="1"/>
          <p:nvPr/>
        </p:nvSpPr>
        <p:spPr>
          <a:xfrm>
            <a:off x="718185" y="1102995"/>
            <a:ext cx="2569210" cy="398780"/>
          </a:xfrm>
          <a:prstGeom prst="rect">
            <a:avLst/>
          </a:prstGeom>
          <a:noFill/>
        </p:spPr>
        <p:txBody>
          <a:bodyPr wrap="square" rtlCol="0" anchor="t">
            <a:spAutoFit/>
          </a:bodyPr>
          <a:lstStyle/>
          <a:p>
            <a:r>
              <a:rPr lang="zh-CN" altLang="en-US" sz="2000"/>
              <a:t>3.11.1 加载模型</a:t>
            </a:r>
          </a:p>
        </p:txBody>
      </p:sp>
    </p:spTree>
    <p:custDataLst>
      <p:tags r:id="rId1"/>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4571" y="243339"/>
            <a:ext cx="10944225" cy="863601"/>
          </a:xfrm>
        </p:spPr>
        <p:txBody>
          <a:bodyPr/>
          <a:lstStyle/>
          <a:p>
            <a:r>
              <a:rPr lang="zh-CN" altLang="en-US" dirty="0"/>
              <a:t>3.11.2 测试模型（</a:t>
            </a:r>
            <a:r>
              <a:rPr lang="zh-CN" altLang="en-US" dirty="0">
                <a:solidFill>
                  <a:srgbClr val="FF0000"/>
                </a:solidFill>
              </a:rPr>
              <a:t>勿喷</a:t>
            </a:r>
            <a:r>
              <a:rPr lang="zh-CN" altLang="en-US" dirty="0"/>
              <a:t>）</a:t>
            </a:r>
          </a:p>
        </p:txBody>
      </p:sp>
      <p:pic>
        <p:nvPicPr>
          <p:cNvPr id="4" name="图片 3"/>
          <p:cNvPicPr>
            <a:picLocks noChangeAspect="1"/>
          </p:cNvPicPr>
          <p:nvPr/>
        </p:nvPicPr>
        <p:blipFill>
          <a:blip r:embed="rId3"/>
          <a:stretch>
            <a:fillRect/>
          </a:stretch>
        </p:blipFill>
        <p:spPr>
          <a:xfrm>
            <a:off x="1089171" y="1480686"/>
            <a:ext cx="9267825" cy="5133975"/>
          </a:xfrm>
          <a:prstGeom prst="rect">
            <a:avLst/>
          </a:prstGeom>
        </p:spPr>
      </p:pic>
      <p:sp>
        <p:nvSpPr>
          <p:cNvPr id="6" name="标题 1"/>
          <p:cNvSpPr>
            <a:spLocks noGrp="1"/>
          </p:cNvSpPr>
          <p:nvPr/>
        </p:nvSpPr>
        <p:spPr>
          <a:xfrm>
            <a:off x="1089171" y="894581"/>
            <a:ext cx="10944225" cy="863601"/>
          </a:xfrm>
          <a:prstGeom prst="rect">
            <a:avLst/>
          </a:prstGeom>
          <a:noFill/>
          <a:ln>
            <a:noFill/>
          </a:ln>
        </p:spPr>
        <p:txBody>
          <a:bodyPr vert="horz" wrap="square" lIns="101600" tIns="38100" rIns="76200" bIns="38100" numCol="1" anchor="t" anchorCtr="0" compatLnSpc="1">
            <a:normAutofit/>
          </a:bodyPr>
          <a:lstStyle>
            <a:lvl1pPr algn="l" rtl="0" eaLnBrk="1" fontAlgn="base" hangingPunct="1">
              <a:spcBef>
                <a:spcPct val="0"/>
              </a:spcBef>
              <a:spcAft>
                <a:spcPct val="0"/>
              </a:spcAft>
              <a:defRPr sz="2800" b="1" kern="1200" spc="200">
                <a:solidFill>
                  <a:schemeClr val="tx1"/>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2400" b="1">
                <a:solidFill>
                  <a:schemeClr val="tx1"/>
                </a:solidFill>
                <a:latin typeface="微软雅黑" panose="020B0503020204020204" pitchFamily="34" charset="-122"/>
                <a:ea typeface="微软雅黑" panose="020B0503020204020204" pitchFamily="34" charset="-122"/>
              </a:defRPr>
            </a:lvl2pPr>
            <a:lvl3pPr algn="l" rtl="0" eaLnBrk="1" fontAlgn="base" hangingPunct="1">
              <a:spcBef>
                <a:spcPct val="0"/>
              </a:spcBef>
              <a:spcAft>
                <a:spcPct val="0"/>
              </a:spcAft>
              <a:defRPr sz="2400" b="1">
                <a:solidFill>
                  <a:schemeClr val="tx1"/>
                </a:solidFill>
                <a:latin typeface="微软雅黑" panose="020B0503020204020204" pitchFamily="34" charset="-122"/>
                <a:ea typeface="微软雅黑" panose="020B0503020204020204" pitchFamily="34" charset="-122"/>
              </a:defRPr>
            </a:lvl3pPr>
            <a:lvl4pPr algn="l" rtl="0" eaLnBrk="1" fontAlgn="base" hangingPunct="1">
              <a:spcBef>
                <a:spcPct val="0"/>
              </a:spcBef>
              <a:spcAft>
                <a:spcPct val="0"/>
              </a:spcAft>
              <a:defRPr sz="2400" b="1">
                <a:solidFill>
                  <a:schemeClr val="tx1"/>
                </a:solidFill>
                <a:latin typeface="微软雅黑" panose="020B0503020204020204" pitchFamily="34" charset="-122"/>
                <a:ea typeface="微软雅黑" panose="020B0503020204020204" pitchFamily="34" charset="-122"/>
              </a:defRPr>
            </a:lvl4pPr>
            <a:lvl5pPr algn="l" rtl="0" eaLnBrk="1" fontAlgn="base" hangingPunct="1">
              <a:spcBef>
                <a:spcPct val="0"/>
              </a:spcBef>
              <a:spcAft>
                <a:spcPct val="0"/>
              </a:spcAft>
              <a:defRPr sz="2400" b="1">
                <a:solidFill>
                  <a:schemeClr val="tx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2400" b="1">
                <a:solidFill>
                  <a:schemeClr val="tx1"/>
                </a:solidFill>
                <a:latin typeface="微软雅黑" panose="020B0503020204020204" pitchFamily="34" charset="-122"/>
                <a:ea typeface="微软雅黑" panose="020B0503020204020204" pitchFamily="34" charset="-122"/>
              </a:defRPr>
            </a:lvl6pPr>
            <a:lvl7pPr marL="914400" algn="l" rtl="0" eaLnBrk="1" fontAlgn="base" hangingPunct="1">
              <a:spcBef>
                <a:spcPct val="0"/>
              </a:spcBef>
              <a:spcAft>
                <a:spcPct val="0"/>
              </a:spcAft>
              <a:defRPr sz="2400" b="1">
                <a:solidFill>
                  <a:schemeClr val="tx1"/>
                </a:solidFill>
                <a:latin typeface="微软雅黑" panose="020B0503020204020204" pitchFamily="34" charset="-122"/>
                <a:ea typeface="微软雅黑" panose="020B0503020204020204" pitchFamily="34" charset="-122"/>
              </a:defRPr>
            </a:lvl7pPr>
            <a:lvl8pPr marL="1371600" algn="l" rtl="0" eaLnBrk="1" fontAlgn="base" hangingPunct="1">
              <a:spcBef>
                <a:spcPct val="0"/>
              </a:spcBef>
              <a:spcAft>
                <a:spcPct val="0"/>
              </a:spcAft>
              <a:defRPr sz="2400" b="1">
                <a:solidFill>
                  <a:schemeClr val="tx1"/>
                </a:solidFill>
                <a:latin typeface="微软雅黑" panose="020B0503020204020204" pitchFamily="34" charset="-122"/>
                <a:ea typeface="微软雅黑" panose="020B0503020204020204" pitchFamily="34" charset="-122"/>
              </a:defRPr>
            </a:lvl8pPr>
            <a:lvl9pPr marL="1828800" algn="l" rtl="0" eaLnBrk="1" fontAlgn="base" hangingPunct="1">
              <a:spcBef>
                <a:spcPct val="0"/>
              </a:spcBef>
              <a:spcAft>
                <a:spcPct val="0"/>
              </a:spcAft>
              <a:defRPr sz="2400" b="1">
                <a:solidFill>
                  <a:schemeClr val="tx1"/>
                </a:solidFill>
                <a:latin typeface="微软雅黑" panose="020B0503020204020204" pitchFamily="34" charset="-122"/>
                <a:ea typeface="微软雅黑" panose="020B0503020204020204" pitchFamily="34" charset="-122"/>
              </a:defRPr>
            </a:lvl9pPr>
          </a:lstStyle>
          <a:p>
            <a:r>
              <a:rPr lang="zh-CN" altLang="en-US" dirty="0">
                <a:solidFill>
                  <a:srgbClr val="FF0000"/>
                </a:solidFill>
              </a:rPr>
              <a:t>中立</a:t>
            </a:r>
            <a:r>
              <a:rPr lang="en-US" altLang="zh-CN" dirty="0">
                <a:solidFill>
                  <a:srgbClr val="FF0000"/>
                </a:solidFill>
              </a:rPr>
              <a:t> </a:t>
            </a:r>
            <a:endParaRPr lang="zh-CN" altLang="en-US" dirty="0">
              <a:solidFill>
                <a:srgbClr val="FF0000"/>
              </a:solidFill>
            </a:endParaRPr>
          </a:p>
        </p:txBody>
      </p:sp>
    </p:spTree>
    <p:custDataLst>
      <p:tags r:id="rId1"/>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050384" y="1372001"/>
            <a:ext cx="9324975" cy="4972050"/>
          </a:xfrm>
          <a:prstGeom prst="rect">
            <a:avLst/>
          </a:prstGeom>
        </p:spPr>
      </p:pic>
      <p:sp>
        <p:nvSpPr>
          <p:cNvPr id="7" name="标题 6"/>
          <p:cNvSpPr>
            <a:spLocks noGrp="1"/>
          </p:cNvSpPr>
          <p:nvPr>
            <p:ph type="title"/>
          </p:nvPr>
        </p:nvSpPr>
        <p:spPr>
          <a:xfrm>
            <a:off x="1050384" y="513949"/>
            <a:ext cx="10944225" cy="863601"/>
          </a:xfrm>
        </p:spPr>
        <p:txBody>
          <a:bodyPr/>
          <a:lstStyle/>
          <a:p>
            <a:r>
              <a:rPr lang="zh-CN" altLang="en-US" dirty="0">
                <a:solidFill>
                  <a:srgbClr val="FF0000"/>
                </a:solidFill>
              </a:rPr>
              <a:t>开心</a:t>
            </a:r>
            <a:r>
              <a:rPr lang="en-US" altLang="zh-CN" dirty="0">
                <a:solidFill>
                  <a:srgbClr val="FF0000"/>
                </a:solidFill>
              </a:rPr>
              <a:t> </a:t>
            </a:r>
            <a:endParaRPr lang="zh-CN" altLang="en-US" dirty="0">
              <a:solidFill>
                <a:srgbClr val="FF0000"/>
              </a:solidFill>
            </a:endParaRP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5181" y="112796"/>
            <a:ext cx="7706698" cy="854075"/>
          </a:xfrm>
        </p:spPr>
        <p:txBody>
          <a:bodyPr>
            <a:noAutofit/>
          </a:bodyPr>
          <a:lstStyle/>
          <a:p>
            <a:r>
              <a:rPr lang="zh-CN" altLang="en-US" sz="6000" dirty="0">
                <a:latin typeface="华文楷体" panose="02010600040101010101" pitchFamily="2" charset="-122"/>
                <a:ea typeface="华文楷体" panose="02010600040101010101" pitchFamily="2" charset="-122"/>
              </a:rPr>
              <a:t>二、理论分析与研究</a:t>
            </a:r>
          </a:p>
        </p:txBody>
      </p:sp>
      <p:sp>
        <p:nvSpPr>
          <p:cNvPr id="3" name="内容占位符 2"/>
          <p:cNvSpPr>
            <a:spLocks noGrp="1"/>
          </p:cNvSpPr>
          <p:nvPr>
            <p:ph idx="1"/>
          </p:nvPr>
        </p:nvSpPr>
        <p:spPr>
          <a:xfrm>
            <a:off x="734653" y="1159818"/>
            <a:ext cx="11353884" cy="5257759"/>
          </a:xfrm>
        </p:spPr>
        <p:txBody>
          <a:bodyPr/>
          <a:lstStyle/>
          <a:p>
            <a:pPr marL="0" indent="0">
              <a:lnSpc>
                <a:spcPct val="150000"/>
              </a:lnSpc>
              <a:buNone/>
            </a:pPr>
            <a:r>
              <a:rPr lang="en-US" altLang="zh-CN" sz="4800" dirty="0">
                <a:latin typeface="华文楷体" panose="02010600040101010101" pitchFamily="2" charset="-122"/>
                <a:ea typeface="华文楷体" panose="02010600040101010101" pitchFamily="2" charset="-122"/>
              </a:rPr>
              <a:t>2.1</a:t>
            </a:r>
            <a:r>
              <a:rPr lang="zh-CN" altLang="en-US" sz="4800" dirty="0">
                <a:latin typeface="华文楷体" panose="02010600040101010101" pitchFamily="2" charset="-122"/>
                <a:ea typeface="华文楷体" panose="02010600040101010101" pitchFamily="2" charset="-122"/>
              </a:rPr>
              <a:t> 面部表情识别框架</a:t>
            </a:r>
            <a:br>
              <a:rPr lang="en-US" altLang="zh-CN" sz="4800" dirty="0">
                <a:latin typeface="华文楷体" panose="02010600040101010101" pitchFamily="2" charset="-122"/>
                <a:ea typeface="华文楷体" panose="02010600040101010101" pitchFamily="2" charset="-122"/>
              </a:rPr>
            </a:br>
            <a:r>
              <a:rPr lang="en-US" altLang="zh-CN" sz="4800" dirty="0">
                <a:latin typeface="华文楷体" panose="02010600040101010101" pitchFamily="2" charset="-122"/>
                <a:ea typeface="华文楷体" panose="02010600040101010101" pitchFamily="2" charset="-122"/>
              </a:rPr>
              <a:t>2.2 </a:t>
            </a:r>
            <a:r>
              <a:rPr lang="zh-CN" altLang="en-US" sz="4800" dirty="0">
                <a:latin typeface="华文楷体" panose="02010600040101010101" pitchFamily="2" charset="-122"/>
                <a:ea typeface="华文楷体" panose="02010600040101010101" pitchFamily="2" charset="-122"/>
              </a:rPr>
              <a:t>基于</a:t>
            </a:r>
            <a:r>
              <a:rPr lang="en-US" altLang="zh-CN" sz="4800" dirty="0">
                <a:latin typeface="华文楷体" panose="02010600040101010101" pitchFamily="2" charset="-122"/>
                <a:ea typeface="华文楷体" panose="02010600040101010101" pitchFamily="2" charset="-122"/>
              </a:rPr>
              <a:t>CNN</a:t>
            </a:r>
            <a:r>
              <a:rPr lang="zh-CN" altLang="en-US" sz="4800" dirty="0">
                <a:latin typeface="华文楷体" panose="02010600040101010101" pitchFamily="2" charset="-122"/>
                <a:ea typeface="华文楷体" panose="02010600040101010101" pitchFamily="2" charset="-122"/>
              </a:rPr>
              <a:t>的人脸面部表情识别算法</a:t>
            </a:r>
            <a:endParaRPr lang="en-US" altLang="zh-CN" sz="4800" dirty="0">
              <a:latin typeface="华文楷体" panose="02010600040101010101" pitchFamily="2" charset="-122"/>
              <a:ea typeface="华文楷体" panose="02010600040101010101" pitchFamily="2" charset="-122"/>
            </a:endParaRPr>
          </a:p>
          <a:p>
            <a:pPr marL="0" indent="0">
              <a:lnSpc>
                <a:spcPct val="150000"/>
              </a:lnSpc>
              <a:buNone/>
            </a:pPr>
            <a:r>
              <a:rPr lang="en-US" altLang="zh-CN" sz="4800" dirty="0">
                <a:latin typeface="华文楷体" panose="02010600040101010101" pitchFamily="2" charset="-122"/>
                <a:ea typeface="华文楷体" panose="02010600040101010101" pitchFamily="2" charset="-122"/>
              </a:rPr>
              <a:t>2.3 </a:t>
            </a:r>
            <a:r>
              <a:rPr lang="zh-CN" altLang="en-US" sz="4800" dirty="0">
                <a:latin typeface="华文楷体" panose="02010600040101010101" pitchFamily="2" charset="-122"/>
                <a:ea typeface="华文楷体" panose="02010600040101010101" pitchFamily="2" charset="-122"/>
              </a:rPr>
              <a:t>基于</a:t>
            </a:r>
            <a:r>
              <a:rPr lang="en-US" altLang="zh-CN" sz="4800" dirty="0">
                <a:latin typeface="华文楷体" panose="02010600040101010101" pitchFamily="2" charset="-122"/>
                <a:ea typeface="华文楷体" panose="02010600040101010101" pitchFamily="2" charset="-122"/>
              </a:rPr>
              <a:t>VGG</a:t>
            </a:r>
            <a:r>
              <a:rPr lang="zh-CN" altLang="en-US" sz="4800" dirty="0">
                <a:latin typeface="华文楷体" panose="02010600040101010101" pitchFamily="2" charset="-122"/>
                <a:ea typeface="华文楷体" panose="02010600040101010101" pitchFamily="2" charset="-122"/>
              </a:rPr>
              <a:t>的人脸面部表情识别算法</a:t>
            </a:r>
            <a:endParaRPr lang="en-US" altLang="zh-CN" sz="4800" dirty="0">
              <a:latin typeface="华文楷体" panose="02010600040101010101" pitchFamily="2" charset="-122"/>
              <a:ea typeface="华文楷体" panose="02010600040101010101" pitchFamily="2" charset="-122"/>
            </a:endParaRPr>
          </a:p>
          <a:p>
            <a:pPr marL="0" indent="0">
              <a:lnSpc>
                <a:spcPct val="150000"/>
              </a:lnSpc>
              <a:buNone/>
            </a:pPr>
            <a:r>
              <a:rPr lang="en-US" altLang="zh-CN" sz="4800" dirty="0">
                <a:latin typeface="华文楷体" panose="02010600040101010101" pitchFamily="2" charset="-122"/>
                <a:ea typeface="华文楷体" panose="02010600040101010101" pitchFamily="2" charset="-122"/>
              </a:rPr>
              <a:t>2.4 </a:t>
            </a:r>
            <a:r>
              <a:rPr lang="zh-CN" altLang="en-US" sz="4800" dirty="0">
                <a:latin typeface="华文楷体" panose="02010600040101010101" pitchFamily="2" charset="-122"/>
                <a:ea typeface="华文楷体" panose="02010600040101010101" pitchFamily="2" charset="-122"/>
              </a:rPr>
              <a:t>基于</a:t>
            </a:r>
            <a:r>
              <a:rPr lang="en-US" altLang="zh-CN" sz="4800" dirty="0" err="1">
                <a:latin typeface="华文楷体" panose="02010600040101010101" pitchFamily="2" charset="-122"/>
                <a:ea typeface="华文楷体" panose="02010600040101010101" pitchFamily="2" charset="-122"/>
              </a:rPr>
              <a:t>ResNet</a:t>
            </a:r>
            <a:r>
              <a:rPr lang="zh-CN" altLang="en-US" sz="4800" dirty="0">
                <a:latin typeface="华文楷体" panose="02010600040101010101" pitchFamily="2" charset="-122"/>
                <a:ea typeface="华文楷体" panose="02010600040101010101" pitchFamily="2" charset="-122"/>
              </a:rPr>
              <a:t>的人脸面部表情识别算法</a:t>
            </a:r>
          </a:p>
        </p:txBody>
      </p:sp>
    </p:spTree>
    <p:custDataLst>
      <p:tags r:id="rId1"/>
    </p:custDataLst>
    <p:extLst>
      <p:ext uri="{BB962C8B-B14F-4D97-AF65-F5344CB8AC3E}">
        <p14:creationId xmlns:p14="http://schemas.microsoft.com/office/powerpoint/2010/main" val="6999975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2336" y="524107"/>
            <a:ext cx="10944225" cy="863601"/>
          </a:xfrm>
        </p:spPr>
        <p:txBody>
          <a:bodyPr/>
          <a:lstStyle/>
          <a:p>
            <a:r>
              <a:rPr lang="zh-CN" altLang="en-US" dirty="0">
                <a:solidFill>
                  <a:srgbClr val="FF0000"/>
                </a:solidFill>
              </a:rPr>
              <a:t>悲伤</a:t>
            </a:r>
            <a:r>
              <a:rPr lang="en-US" altLang="zh-CN" dirty="0">
                <a:solidFill>
                  <a:srgbClr val="FF0000"/>
                </a:solidFill>
              </a:rPr>
              <a:t> </a:t>
            </a:r>
            <a:endParaRPr lang="zh-CN" altLang="en-US" dirty="0">
              <a:solidFill>
                <a:srgbClr val="FF0000"/>
              </a:solidFill>
            </a:endParaRPr>
          </a:p>
        </p:txBody>
      </p:sp>
      <p:pic>
        <p:nvPicPr>
          <p:cNvPr id="4" name="内容占位符 3"/>
          <p:cNvPicPr>
            <a:picLocks noGrp="1" noChangeAspect="1"/>
          </p:cNvPicPr>
          <p:nvPr>
            <p:ph idx="1"/>
          </p:nvPr>
        </p:nvPicPr>
        <p:blipFill>
          <a:blip r:embed="rId3"/>
          <a:stretch>
            <a:fillRect/>
          </a:stretch>
        </p:blipFill>
        <p:spPr>
          <a:xfrm>
            <a:off x="963633" y="1387708"/>
            <a:ext cx="9065260" cy="4895850"/>
          </a:xfrm>
          <a:prstGeom prst="rect">
            <a:avLst/>
          </a:prstGeom>
        </p:spPr>
      </p:pic>
    </p:spTree>
    <p:custDataLst>
      <p:tags r:id="rId1"/>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7879" y="516954"/>
            <a:ext cx="10944225" cy="863601"/>
          </a:xfrm>
        </p:spPr>
        <p:txBody>
          <a:bodyPr/>
          <a:lstStyle/>
          <a:p>
            <a:r>
              <a:rPr lang="zh-CN" altLang="en-US" dirty="0">
                <a:solidFill>
                  <a:srgbClr val="FF0000"/>
                </a:solidFill>
              </a:rPr>
              <a:t>惊讶</a:t>
            </a:r>
          </a:p>
        </p:txBody>
      </p:sp>
      <p:pic>
        <p:nvPicPr>
          <p:cNvPr id="4" name="内容占位符 3"/>
          <p:cNvPicPr>
            <a:picLocks noGrp="1" noChangeAspect="1"/>
          </p:cNvPicPr>
          <p:nvPr>
            <p:ph idx="1"/>
          </p:nvPr>
        </p:nvPicPr>
        <p:blipFill>
          <a:blip r:embed="rId3"/>
          <a:stretch>
            <a:fillRect/>
          </a:stretch>
        </p:blipFill>
        <p:spPr>
          <a:xfrm>
            <a:off x="1177879" y="1445196"/>
            <a:ext cx="9246870" cy="4895850"/>
          </a:xfrm>
          <a:prstGeom prst="rect">
            <a:avLst/>
          </a:prstGeom>
        </p:spPr>
      </p:pic>
    </p:spTree>
    <p:custDataLst>
      <p:tags r:id="rId1"/>
    </p:custData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71841" y="447040"/>
            <a:ext cx="10944225" cy="863601"/>
          </a:xfrm>
        </p:spPr>
        <p:txBody>
          <a:bodyPr/>
          <a:lstStyle/>
          <a:p>
            <a:r>
              <a:rPr lang="zh-CN" altLang="en-US" dirty="0">
                <a:solidFill>
                  <a:srgbClr val="FF0000"/>
                </a:solidFill>
              </a:rPr>
              <a:t>害怕</a:t>
            </a:r>
          </a:p>
        </p:txBody>
      </p:sp>
      <p:pic>
        <p:nvPicPr>
          <p:cNvPr id="4" name="内容占位符 3"/>
          <p:cNvPicPr>
            <a:picLocks noGrp="1" noChangeAspect="1"/>
          </p:cNvPicPr>
          <p:nvPr>
            <p:ph idx="1"/>
          </p:nvPr>
        </p:nvPicPr>
        <p:blipFill>
          <a:blip r:embed="rId3"/>
          <a:stretch>
            <a:fillRect/>
          </a:stretch>
        </p:blipFill>
        <p:spPr>
          <a:xfrm>
            <a:off x="952500" y="1515110"/>
            <a:ext cx="9178925" cy="4895850"/>
          </a:xfrm>
          <a:prstGeom prst="rect">
            <a:avLst/>
          </a:prstGeom>
        </p:spPr>
      </p:pic>
    </p:spTree>
    <p:custDataLst>
      <p:tags r:id="rId1"/>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1679" y="481998"/>
            <a:ext cx="10944225" cy="863601"/>
          </a:xfrm>
        </p:spPr>
        <p:txBody>
          <a:bodyPr/>
          <a:lstStyle/>
          <a:p>
            <a:r>
              <a:rPr lang="zh-CN" altLang="en-US" dirty="0">
                <a:solidFill>
                  <a:srgbClr val="FF0000"/>
                </a:solidFill>
              </a:rPr>
              <a:t>愤怒</a:t>
            </a:r>
          </a:p>
        </p:txBody>
      </p:sp>
      <p:pic>
        <p:nvPicPr>
          <p:cNvPr id="4" name="内容占位符 3"/>
          <p:cNvPicPr>
            <a:picLocks noGrp="1" noChangeAspect="1"/>
          </p:cNvPicPr>
          <p:nvPr>
            <p:ph idx="1"/>
          </p:nvPr>
        </p:nvPicPr>
        <p:blipFill>
          <a:blip r:embed="rId3"/>
          <a:stretch>
            <a:fillRect/>
          </a:stretch>
        </p:blipFill>
        <p:spPr>
          <a:xfrm>
            <a:off x="1081679" y="1602740"/>
            <a:ext cx="9010650" cy="4895850"/>
          </a:xfrm>
          <a:prstGeom prst="rect">
            <a:avLst/>
          </a:prstGeom>
        </p:spPr>
      </p:pic>
    </p:spTree>
    <p:custDataLst>
      <p:tags r:id="rId1"/>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使用视频进行测试</a:t>
            </a:r>
          </a:p>
        </p:txBody>
      </p:sp>
      <p:pic>
        <p:nvPicPr>
          <p:cNvPr id="4" name="内容占位符 3"/>
          <p:cNvPicPr>
            <a:picLocks noGrp="1" noChangeAspect="1"/>
          </p:cNvPicPr>
          <p:nvPr>
            <p:ph idx="1"/>
          </p:nvPr>
        </p:nvPicPr>
        <p:blipFill>
          <a:blip r:embed="rId3"/>
          <a:stretch>
            <a:fillRect/>
          </a:stretch>
        </p:blipFill>
        <p:spPr>
          <a:xfrm>
            <a:off x="1248888" y="1270401"/>
            <a:ext cx="8861425" cy="4895850"/>
          </a:xfrm>
          <a:prstGeom prst="rect">
            <a:avLst/>
          </a:prstGeom>
        </p:spPr>
      </p:pic>
    </p:spTree>
    <p:custDataLst>
      <p:tags r:id="rId1"/>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3.12 模型的优化</a:t>
            </a:r>
          </a:p>
        </p:txBody>
      </p:sp>
      <p:sp>
        <p:nvSpPr>
          <p:cNvPr id="3" name="内容占位符 2"/>
          <p:cNvSpPr>
            <a:spLocks noGrp="1"/>
          </p:cNvSpPr>
          <p:nvPr>
            <p:ph idx="1"/>
          </p:nvPr>
        </p:nvSpPr>
        <p:spPr/>
        <p:txBody>
          <a:bodyPr/>
          <a:lstStyle/>
          <a:p>
            <a:r>
              <a:rPr lang="zh-CN" altLang="en-US" sz="2000" dirty="0"/>
              <a:t>通过模型的测试，对于自己的面部表情识别，我自己想表达的表情和识别的结果匹配还是有些不一致的（正确率有误差），以及在视频测试中，我认为视频里的人的表情和实际识别的结果也有差异对于测试中存在的问题，有以下原因：</a:t>
            </a:r>
          </a:p>
          <a:p>
            <a:endParaRPr lang="zh-CN" altLang="en-US" sz="2000" dirty="0"/>
          </a:p>
          <a:p>
            <a:r>
              <a:rPr lang="zh-CN" altLang="en-US" sz="2000" dirty="0"/>
              <a:t>训练的数据集还不够</a:t>
            </a:r>
          </a:p>
          <a:p>
            <a:endParaRPr lang="zh-CN" altLang="en-US" sz="2000" dirty="0"/>
          </a:p>
          <a:p>
            <a:r>
              <a:rPr lang="zh-CN" altLang="en-US" sz="2000" dirty="0"/>
              <a:t>训练的模型不够完善</a:t>
            </a:r>
          </a:p>
          <a:p>
            <a:endParaRPr lang="zh-CN" altLang="en-US" sz="2000" dirty="0"/>
          </a:p>
          <a:p>
            <a:r>
              <a:rPr lang="zh-CN" altLang="en-US" sz="2000" dirty="0"/>
              <a:t>因此，我们可以用理论部分提出的另外两种模型VGG模型和ResNet模型，对现有的项目进行优化</a:t>
            </a:r>
          </a:p>
        </p:txBody>
      </p:sp>
    </p:spTree>
    <p:custDataLst>
      <p:tags r:id="rId1"/>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3.12.1 采用VGG模型优化</a:t>
            </a:r>
          </a:p>
        </p:txBody>
      </p:sp>
      <p:sp>
        <p:nvSpPr>
          <p:cNvPr id="4" name="文本框 3"/>
          <p:cNvSpPr txBox="1"/>
          <p:nvPr/>
        </p:nvSpPr>
        <p:spPr>
          <a:xfrm>
            <a:off x="624205" y="1088390"/>
            <a:ext cx="7026275" cy="873957"/>
          </a:xfrm>
          <a:prstGeom prst="rect">
            <a:avLst/>
          </a:prstGeom>
          <a:noFill/>
        </p:spPr>
        <p:txBody>
          <a:bodyPr wrap="square" rtlCol="0" anchor="t">
            <a:spAutoFit/>
          </a:bodyPr>
          <a:lstStyle/>
          <a:p>
            <a:pPr>
              <a:lnSpc>
                <a:spcPct val="150000"/>
              </a:lnSpc>
            </a:pPr>
            <a:r>
              <a:rPr lang="zh-CN" altLang="en-US" dirty="0"/>
              <a:t>根据VGG模型的原理，我们可以通过继承nn.Module来定义我们自己的基于VGG的模型类，最后将我们自定义的VGG网络模型进行搭建。</a:t>
            </a:r>
          </a:p>
        </p:txBody>
      </p:sp>
      <p:pic>
        <p:nvPicPr>
          <p:cNvPr id="5" name="内容占位符 4"/>
          <p:cNvPicPr>
            <a:picLocks noGrp="1" noChangeAspect="1"/>
          </p:cNvPicPr>
          <p:nvPr>
            <p:ph idx="1"/>
          </p:nvPr>
        </p:nvPicPr>
        <p:blipFill>
          <a:blip r:embed="rId3"/>
          <a:stretch>
            <a:fillRect/>
          </a:stretch>
        </p:blipFill>
        <p:spPr>
          <a:xfrm>
            <a:off x="724535" y="2303786"/>
            <a:ext cx="9344025" cy="2743200"/>
          </a:xfrm>
          <a:prstGeom prst="rect">
            <a:avLst/>
          </a:prstGeom>
        </p:spPr>
      </p:pic>
    </p:spTree>
    <p:custDataLst>
      <p:tags r:id="rId1"/>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模型的代码如下：</a:t>
            </a:r>
          </a:p>
        </p:txBody>
      </p:sp>
      <p:pic>
        <p:nvPicPr>
          <p:cNvPr id="4" name="内容占位符 3"/>
          <p:cNvPicPr>
            <a:picLocks noGrp="1" noChangeAspect="1"/>
          </p:cNvPicPr>
          <p:nvPr>
            <p:ph idx="1"/>
          </p:nvPr>
        </p:nvPicPr>
        <p:blipFill>
          <a:blip r:embed="rId3"/>
          <a:stretch>
            <a:fillRect/>
          </a:stretch>
        </p:blipFill>
        <p:spPr>
          <a:xfrm>
            <a:off x="1268636" y="1040041"/>
            <a:ext cx="6577817" cy="5738263"/>
          </a:xfrm>
          <a:prstGeom prst="rect">
            <a:avLst/>
          </a:prstGeom>
        </p:spPr>
      </p:pic>
    </p:spTree>
    <p:custDataLst>
      <p:tags r:id="rId1"/>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训练模型的代码如下：</a:t>
            </a:r>
          </a:p>
        </p:txBody>
      </p:sp>
      <p:pic>
        <p:nvPicPr>
          <p:cNvPr id="4" name="内容占位符 3"/>
          <p:cNvPicPr>
            <a:picLocks noGrp="1" noChangeAspect="1"/>
          </p:cNvPicPr>
          <p:nvPr>
            <p:ph idx="1"/>
          </p:nvPr>
        </p:nvPicPr>
        <p:blipFill>
          <a:blip r:embed="rId3"/>
          <a:stretch>
            <a:fillRect/>
          </a:stretch>
        </p:blipFill>
        <p:spPr>
          <a:xfrm>
            <a:off x="1192903" y="989383"/>
            <a:ext cx="7225165" cy="5604364"/>
          </a:xfrm>
          <a:prstGeom prst="rect">
            <a:avLst/>
          </a:prstGeom>
        </p:spPr>
      </p:pic>
    </p:spTree>
    <p:custDataLst>
      <p:tags r:id="rId1"/>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3.12.2 采用ResNet模型优化</a:t>
            </a:r>
          </a:p>
        </p:txBody>
      </p:sp>
      <p:pic>
        <p:nvPicPr>
          <p:cNvPr id="4" name="内容占位符 3"/>
          <p:cNvPicPr>
            <a:picLocks noGrp="1" noChangeAspect="1"/>
          </p:cNvPicPr>
          <p:nvPr>
            <p:ph idx="1"/>
          </p:nvPr>
        </p:nvPicPr>
        <p:blipFill>
          <a:blip r:embed="rId3"/>
          <a:stretch>
            <a:fillRect/>
          </a:stretch>
        </p:blipFill>
        <p:spPr>
          <a:xfrm>
            <a:off x="1215040" y="1933342"/>
            <a:ext cx="9296400" cy="4718685"/>
          </a:xfrm>
          <a:prstGeom prst="rect">
            <a:avLst/>
          </a:prstGeom>
        </p:spPr>
      </p:pic>
      <p:sp>
        <p:nvSpPr>
          <p:cNvPr id="5" name="文本框 4"/>
          <p:cNvSpPr txBox="1"/>
          <p:nvPr/>
        </p:nvSpPr>
        <p:spPr>
          <a:xfrm>
            <a:off x="750040" y="897756"/>
            <a:ext cx="8963660" cy="873957"/>
          </a:xfrm>
          <a:prstGeom prst="rect">
            <a:avLst/>
          </a:prstGeom>
          <a:noFill/>
        </p:spPr>
        <p:txBody>
          <a:bodyPr wrap="square" rtlCol="0" anchor="t">
            <a:spAutoFit/>
          </a:bodyPr>
          <a:lstStyle/>
          <a:p>
            <a:pPr>
              <a:lnSpc>
                <a:spcPct val="150000"/>
              </a:lnSpc>
            </a:pPr>
            <a:r>
              <a:rPr lang="zh-CN" altLang="en-US" dirty="0"/>
              <a:t>同样的，根据ResNet模型的原理，我们可以通过继承nn.Module来定义我们自己的基于ResNet的模型类，最后将我们自定义的ResNet网络模型进行搭建。</a:t>
            </a: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618490" y="1546860"/>
            <a:ext cx="8621395" cy="3481705"/>
          </a:xfrm>
        </p:spPr>
        <p:txBody>
          <a:bodyPr>
            <a:noAutofit/>
          </a:bodyPr>
          <a:lstStyle/>
          <a:p>
            <a:pPr algn="ctr"/>
            <a:r>
              <a:rPr lang="zh-CN" altLang="en-US" sz="5400" dirty="0">
                <a:sym typeface="+mn-ea"/>
              </a:rPr>
              <a:t> 面部表情识别框架</a:t>
            </a:r>
            <a:endParaRPr lang="zh-CN" altLang="zh-CN" sz="5400" dirty="0"/>
          </a:p>
        </p:txBody>
      </p:sp>
    </p:spTree>
    <p:custDataLst>
      <p:tags r:id="rId1"/>
    </p:custData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2833" y="406800"/>
            <a:ext cx="10944225" cy="863601"/>
          </a:xfrm>
        </p:spPr>
        <p:txBody>
          <a:bodyPr/>
          <a:lstStyle/>
          <a:p>
            <a:r>
              <a:rPr lang="zh-CN" altLang="en-US"/>
              <a:t>模型的代码如下：</a:t>
            </a:r>
          </a:p>
        </p:txBody>
      </p:sp>
      <p:pic>
        <p:nvPicPr>
          <p:cNvPr id="4" name="内容占位符 3"/>
          <p:cNvPicPr>
            <a:picLocks noGrp="1" noChangeAspect="1"/>
          </p:cNvPicPr>
          <p:nvPr>
            <p:ph idx="1"/>
          </p:nvPr>
        </p:nvPicPr>
        <p:blipFill>
          <a:blip r:embed="rId3"/>
          <a:stretch>
            <a:fillRect/>
          </a:stretch>
        </p:blipFill>
        <p:spPr>
          <a:xfrm>
            <a:off x="1072833" y="1128022"/>
            <a:ext cx="7700010" cy="5462905"/>
          </a:xfrm>
          <a:prstGeom prst="rect">
            <a:avLst/>
          </a:prstGeom>
        </p:spPr>
      </p:pic>
    </p:spTree>
    <p:custDataLst>
      <p:tags r:id="rId1"/>
    </p:custData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sym typeface="+mn-ea"/>
              </a:rPr>
              <a:t>3.13 模型的对比分析</a:t>
            </a:r>
            <a:br>
              <a:rPr lang="zh-CN" altLang="en-US"/>
            </a:br>
            <a:endParaRPr lang="zh-CN" altLang="en-US"/>
          </a:p>
        </p:txBody>
      </p:sp>
      <p:pic>
        <p:nvPicPr>
          <p:cNvPr id="102" name="图片 101"/>
          <p:cNvPicPr/>
          <p:nvPr/>
        </p:nvPicPr>
        <p:blipFill>
          <a:blip r:embed="rId3"/>
          <a:stretch>
            <a:fillRect/>
          </a:stretch>
        </p:blipFill>
        <p:spPr>
          <a:xfrm>
            <a:off x="623887" y="1379319"/>
            <a:ext cx="5715000" cy="4229100"/>
          </a:xfrm>
          <a:prstGeom prst="rect">
            <a:avLst/>
          </a:prstGeom>
          <a:noFill/>
          <a:ln w="9525">
            <a:noFill/>
          </a:ln>
        </p:spPr>
      </p:pic>
      <p:pic>
        <p:nvPicPr>
          <p:cNvPr id="4" name="图片 3">
            <a:extLst>
              <a:ext uri="{FF2B5EF4-FFF2-40B4-BE49-F238E27FC236}">
                <a16:creationId xmlns:a16="http://schemas.microsoft.com/office/drawing/2014/main" id="{86C73714-9B20-4F98-BA5B-543CBC38F44D}"/>
              </a:ext>
            </a:extLst>
          </p:cNvPr>
          <p:cNvPicPr/>
          <p:nvPr/>
        </p:nvPicPr>
        <p:blipFill>
          <a:blip r:embed="rId4"/>
          <a:stretch>
            <a:fillRect/>
          </a:stretch>
        </p:blipFill>
        <p:spPr>
          <a:xfrm>
            <a:off x="6053138" y="1379319"/>
            <a:ext cx="5514975" cy="4229100"/>
          </a:xfrm>
          <a:prstGeom prst="rect">
            <a:avLst/>
          </a:prstGeom>
          <a:noFill/>
          <a:ln w="9525">
            <a:noFill/>
          </a:ln>
        </p:spPr>
      </p:pic>
    </p:spTree>
    <p:custDataLst>
      <p:tags r:id="rId1"/>
    </p:custData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3.13 模型的对比分析</a:t>
            </a:r>
          </a:p>
        </p:txBody>
      </p:sp>
      <p:pic>
        <p:nvPicPr>
          <p:cNvPr id="100" name="图片 99"/>
          <p:cNvPicPr/>
          <p:nvPr/>
        </p:nvPicPr>
        <p:blipFill>
          <a:blip r:embed="rId3"/>
          <a:stretch>
            <a:fillRect/>
          </a:stretch>
        </p:blipFill>
        <p:spPr>
          <a:xfrm>
            <a:off x="414339" y="1166070"/>
            <a:ext cx="11036634" cy="4414310"/>
          </a:xfrm>
          <a:prstGeom prst="rect">
            <a:avLst/>
          </a:prstGeom>
          <a:noFill/>
          <a:ln w="9525">
            <a:noFill/>
          </a:ln>
        </p:spPr>
      </p:pic>
    </p:spTree>
    <p:custDataLst>
      <p:tags r:id="rId1"/>
    </p:custData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253" y="246780"/>
            <a:ext cx="10944225" cy="863601"/>
          </a:xfrm>
        </p:spPr>
        <p:txBody>
          <a:bodyPr>
            <a:normAutofit fontScale="90000"/>
          </a:bodyPr>
          <a:lstStyle/>
          <a:p>
            <a:r>
              <a:rPr lang="zh-CN" altLang="en-US"/>
              <a:t>如果你还想看更多的不同模型的训练结果，以及相关数据读取，处理与分析，可以去FER2013数据集官网下载别人的代码参考学习，除了看不同模型的对比分析，还能学习其他有关深度学习与计算机视觉的知识（如基于Tensorflow的实现等）</a:t>
            </a:r>
          </a:p>
        </p:txBody>
      </p:sp>
      <p:pic>
        <p:nvPicPr>
          <p:cNvPr id="7" name="图片 6"/>
          <p:cNvPicPr>
            <a:picLocks noChangeAspect="1"/>
          </p:cNvPicPr>
          <p:nvPr/>
        </p:nvPicPr>
        <p:blipFill>
          <a:blip r:embed="rId3"/>
          <a:stretch>
            <a:fillRect/>
          </a:stretch>
        </p:blipFill>
        <p:spPr>
          <a:xfrm>
            <a:off x="1049655" y="2148840"/>
            <a:ext cx="9334500" cy="4505325"/>
          </a:xfrm>
          <a:prstGeom prst="rect">
            <a:avLst/>
          </a:prstGeom>
        </p:spPr>
      </p:pic>
    </p:spTree>
    <p:custDataLst>
      <p:tags r:id="rId1"/>
    </p:custData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294771" y="470453"/>
            <a:ext cx="8184515" cy="3481705"/>
          </a:xfrm>
        </p:spPr>
        <p:txBody>
          <a:bodyPr>
            <a:noAutofit/>
          </a:bodyPr>
          <a:lstStyle/>
          <a:p>
            <a:pPr algn="ctr"/>
            <a:r>
              <a:rPr lang="zh-CN" altLang="en-US" sz="5400" dirty="0">
                <a:sym typeface="+mn-ea"/>
              </a:rPr>
              <a:t> </a:t>
            </a:r>
            <a:r>
              <a:rPr lang="en-US" altLang="zh-CN" sz="5400" dirty="0">
                <a:sym typeface="+mn-ea"/>
              </a:rPr>
              <a:t>    </a:t>
            </a:r>
            <a:r>
              <a:rPr lang="zh-CN" altLang="en-US" sz="5400" dirty="0">
                <a:sym typeface="+mn-ea"/>
              </a:rPr>
              <a:t>总结</a:t>
            </a:r>
          </a:p>
        </p:txBody>
      </p:sp>
      <p:sp>
        <p:nvSpPr>
          <p:cNvPr id="3" name="文本框 2"/>
          <p:cNvSpPr txBox="1"/>
          <p:nvPr/>
        </p:nvSpPr>
        <p:spPr>
          <a:xfrm>
            <a:off x="1367965" y="3049061"/>
            <a:ext cx="5074920" cy="3416320"/>
          </a:xfrm>
          <a:prstGeom prst="rect">
            <a:avLst/>
          </a:prstGeom>
          <a:noFill/>
        </p:spPr>
        <p:txBody>
          <a:bodyPr wrap="square" rtlCol="0" anchor="t">
            <a:spAutoFit/>
          </a:bodyPr>
          <a:lstStyle/>
          <a:p>
            <a:r>
              <a:rPr lang="zh-CN" altLang="en-US" sz="2400" dirty="0">
                <a:latin typeface="方正粗黑宋简体" panose="02000000000000000000" charset="-122"/>
                <a:ea typeface="方正粗黑宋简体" panose="02000000000000000000" charset="-122"/>
              </a:rPr>
              <a:t>本次作业参考学习了很多文章的经验与方法，自己也试着将其归纳总结。完成此次作业也学有所获，同时也锻炼了自己的学习能力，虽然有些知识自己还不能够非常能完全掌握理解，但我相信，在后续的学习中，自己对这方面的知识的理解也会加强许多。总之，学无止境，希望和大家一起加油进步吧！</a:t>
            </a:r>
          </a:p>
        </p:txBody>
      </p:sp>
    </p:spTree>
    <p:custDataLst>
      <p:tags r:id="rId1"/>
    </p:custData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图片 65">
            <a:extLst>
              <a:ext uri="{FF2B5EF4-FFF2-40B4-BE49-F238E27FC236}">
                <a16:creationId xmlns:a16="http://schemas.microsoft.com/office/drawing/2014/main" id="{513CED9D-B4A5-48CF-9FA0-24BC791101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93114" y="2584813"/>
            <a:ext cx="5669939" cy="2669269"/>
          </a:xfrm>
          <a:prstGeom prst="rect">
            <a:avLst/>
          </a:prstGeom>
          <a:noFill/>
          <a:extLst>
            <a:ext uri="{909E8E84-426E-40DD-AFC4-6F175D3DCCD1}">
              <a14:hiddenFill xmlns:a14="http://schemas.microsoft.com/office/drawing/2010/main">
                <a:solidFill>
                  <a:srgbClr val="FFFFFF"/>
                </a:solidFill>
              </a14:hiddenFill>
            </a:ext>
          </a:extLst>
        </p:spPr>
      </p:pic>
      <p:pic>
        <p:nvPicPr>
          <p:cNvPr id="1025" name="图片 66">
            <a:extLst>
              <a:ext uri="{FF2B5EF4-FFF2-40B4-BE49-F238E27FC236}">
                <a16:creationId xmlns:a16="http://schemas.microsoft.com/office/drawing/2014/main" id="{C2A87C47-178F-4458-9B95-63B10FB0ED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8488" y="2731545"/>
            <a:ext cx="5486400" cy="252253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25E7BE35-04C7-4880-ADEB-A55533CD5590}"/>
              </a:ext>
            </a:extLst>
          </p:cNvPr>
          <p:cNvSpPr>
            <a:spLocks noChangeArrowheads="1"/>
          </p:cNvSpPr>
          <p:nvPr/>
        </p:nvSpPr>
        <p:spPr bwMode="auto">
          <a:xfrm>
            <a:off x="6393114" y="5527091"/>
            <a:ext cx="5546647"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rPr>
              <a:t>本篇博客文章地址：</a:t>
            </a:r>
            <a:r>
              <a:rPr kumimoji="0" lang="en-US" altLang="zh-CN" sz="1200" b="0" i="0" u="none" strike="noStrike" cap="none" normalizeH="0" baseline="0" dirty="0">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hlinkClick r:id="rId5"/>
              </a:rPr>
              <a:t>https://www.cnblogs.com/He-Xiang-best/p/15690252.html</a:t>
            </a:r>
            <a:endParaRPr kumimoji="0" lang="en-US" altLang="zh-CN"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96CF920D-1F81-41DF-A860-FC424B5C2E6F}"/>
              </a:ext>
            </a:extLst>
          </p:cNvPr>
          <p:cNvSpPr>
            <a:spLocks noChangeArrowheads="1"/>
          </p:cNvSpPr>
          <p:nvPr/>
        </p:nvSpPr>
        <p:spPr bwMode="auto">
          <a:xfrm>
            <a:off x="776510" y="498500"/>
            <a:ext cx="10368818"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rPr>
              <a:t>本篇文章中的代码全部已经开源在了我的</a:t>
            </a:r>
            <a:r>
              <a:rPr kumimoji="0" lang="en-US" altLang="zh-CN" b="0" i="0" u="none" strike="noStrike" cap="none" normalizeH="0" baseline="0" dirty="0">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rPr>
              <a:t>GitHub</a:t>
            </a:r>
            <a:r>
              <a:rPr kumimoji="0" lang="zh-CN" altLang="en-US" b="0" i="0" u="none" strike="noStrike" cap="none" normalizeH="0" baseline="0" dirty="0">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rPr>
              <a:t>和</a:t>
            </a:r>
            <a:r>
              <a:rPr kumimoji="0" lang="en-US" altLang="zh-CN" b="0" i="0" u="none" strike="noStrike" cap="none" normalizeH="0" baseline="0" dirty="0" err="1">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rPr>
              <a:t>Gitee</a:t>
            </a:r>
            <a:r>
              <a:rPr kumimoji="0" lang="zh-CN" altLang="en-US" b="0" i="0" u="none" strike="noStrike" cap="none" normalizeH="0" baseline="0" dirty="0">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rPr>
              <a:t>上，欢迎大家前来</a:t>
            </a:r>
            <a:r>
              <a:rPr kumimoji="0" lang="en-US" altLang="zh-CN" b="0" i="0" u="none" strike="noStrike" cap="none" normalizeH="0" baseline="0" dirty="0">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rPr>
              <a:t>clone</a:t>
            </a:r>
            <a:r>
              <a:rPr kumimoji="0" lang="zh-CN" altLang="en-US" b="0" i="0" u="none" strike="noStrike" cap="none" normalizeH="0" baseline="0" dirty="0">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rPr>
              <a:t>和</a:t>
            </a:r>
            <a:r>
              <a:rPr kumimoji="0" lang="en-US" altLang="zh-CN" b="0" i="0" u="none" strike="noStrike" cap="none" normalizeH="0" baseline="0" dirty="0">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rPr>
              <a:t>star</a:t>
            </a:r>
            <a:r>
              <a:rPr kumimoji="0" lang="zh-CN" altLang="en-US" b="0" i="0" u="none" strike="noStrike" cap="none" normalizeH="0" baseline="0" dirty="0">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rPr>
              <a:t>！！</a:t>
            </a:r>
            <a:endParaRPr kumimoji="0" lang="en-US" altLang="zh-CN" b="0" i="0" u="none" strike="noStrike" cap="none" normalizeH="0" baseline="0" dirty="0">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b="0" i="0" u="none" strike="noStrike" cap="none" normalizeH="0" baseline="0" dirty="0">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rPr>
              <a:t>GitHub</a:t>
            </a:r>
            <a:r>
              <a:rPr kumimoji="0" lang="zh-CN" altLang="en-US" b="0" i="0" u="none" strike="noStrike" cap="none" normalizeH="0" baseline="0" dirty="0">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rPr>
              <a:t>地址：</a:t>
            </a:r>
            <a:r>
              <a:rPr kumimoji="0" lang="en-US" altLang="zh-CN" b="0" i="0" u="none" strike="noStrike" cap="none" normalizeH="0" baseline="0" dirty="0">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hlinkClick r:id="rId6"/>
              </a:rPr>
              <a:t>https://github.com/He-Xiang-best/Facial-Expression-Recognition</a:t>
            </a:r>
            <a:endParaRPr kumimoji="0" lang="en-US" altLang="zh-CN" b="0" i="0" u="none" strike="noStrike" cap="none" normalizeH="0" baseline="0" dirty="0">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dirty="0">
              <a:latin typeface="Cambria" panose="02040503050406030204" pitchFamily="18" charset="0"/>
              <a:ea typeface="宋体" panose="02010600030101010101" pitchFamily="2" charset="-122"/>
              <a:cs typeface="Times New Roman" panose="02020603050405020304" pitchFamily="18" charset="0"/>
            </a:endParaRPr>
          </a:p>
          <a:p>
            <a:pPr eaLnBrk="0" fontAlgn="base" hangingPunct="0">
              <a:spcBef>
                <a:spcPct val="0"/>
              </a:spcBef>
              <a:spcAft>
                <a:spcPct val="0"/>
              </a:spcAft>
            </a:pPr>
            <a:r>
              <a:rPr kumimoji="0" lang="en-US" altLang="zh-CN" b="0" i="0" u="none" strike="noStrike" cap="none" normalizeH="0" baseline="0" dirty="0" err="1">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rPr>
              <a:t>Gitee</a:t>
            </a:r>
            <a:r>
              <a:rPr kumimoji="0" lang="zh-CN" altLang="en-US" b="0" i="0" u="none" strike="noStrike" cap="none" normalizeH="0" baseline="0" dirty="0">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rPr>
              <a:t>地址：</a:t>
            </a:r>
            <a:r>
              <a:rPr kumimoji="0" lang="en-US" altLang="zh-CN" b="0" i="0" u="none" strike="noStrike" cap="none" normalizeH="0" baseline="0" dirty="0">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hlinkClick r:id="rId7"/>
              </a:rPr>
              <a:t>https://gitee.com/hexiang_home/Facial-Expression-Recognition</a:t>
            </a:r>
            <a:endParaRPr lang="en-US" altLang="zh-CN" dirty="0">
              <a:latin typeface="Cambria" panose="020405030504060302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
        <p:nvSpPr>
          <p:cNvPr id="10" name="Rectangle 5">
            <a:extLst>
              <a:ext uri="{FF2B5EF4-FFF2-40B4-BE49-F238E27FC236}">
                <a16:creationId xmlns:a16="http://schemas.microsoft.com/office/drawing/2014/main" id="{8551F513-E9D9-44AA-8C82-A6DBD8CE4CDA}"/>
              </a:ext>
            </a:extLst>
          </p:cNvPr>
          <p:cNvSpPr>
            <a:spLocks noChangeArrowheads="1"/>
          </p:cNvSpPr>
          <p:nvPr/>
        </p:nvSpPr>
        <p:spPr bwMode="auto">
          <a:xfrm>
            <a:off x="983545" y="5918056"/>
            <a:ext cx="599241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rPr>
              <a:t>本项目的数据集下载地址：</a:t>
            </a:r>
            <a:r>
              <a:rPr kumimoji="0" lang="en-US" altLang="zh-CN" sz="1200" b="0" i="0" u="none" strike="noStrike" cap="none" normalizeH="0" baseline="0" dirty="0">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hlinkClick r:id="rId8"/>
              </a:rPr>
              <a:t>https://download.csdn.net/download/HXBest/64847238</a:t>
            </a:r>
            <a:endParaRPr kumimoji="0" lang="en-US" altLang="zh-CN" sz="1200" b="0" i="0" u="none" strike="noStrike" cap="none" normalizeH="0" baseline="0" dirty="0">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rPr>
              <a:t>本项目的模型文件下载地址：</a:t>
            </a:r>
            <a:r>
              <a:rPr kumimoji="0" lang="en-US" altLang="zh-CN" sz="1200" b="0" i="0" u="none" strike="noStrike" cap="none" normalizeH="0" baseline="0" dirty="0">
                <a:ln>
                  <a:noFill/>
                </a:ln>
                <a:solidFill>
                  <a:schemeClr val="tx1"/>
                </a:solidFill>
                <a:effectLst/>
                <a:latin typeface="Cambria" panose="02040503050406030204" pitchFamily="18" charset="0"/>
                <a:ea typeface="宋体" panose="02010600030101010101" pitchFamily="2" charset="-122"/>
                <a:cs typeface="Times New Roman" panose="02020603050405020304" pitchFamily="18" charset="0"/>
                <a:hlinkClick r:id="rId9"/>
              </a:rPr>
              <a:t>https://download.csdn.net/download/HXBest/64955910</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Tree>
    <p:custDataLst>
      <p:tags r:id="rId1"/>
    </p:custData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5284" y="123447"/>
            <a:ext cx="10310070" cy="4160047"/>
          </a:xfrm>
        </p:spPr>
        <p:txBody>
          <a:bodyPr>
            <a:noAutofit/>
          </a:bodyPr>
          <a:lstStyle/>
          <a:p>
            <a:pPr algn="ctr">
              <a:lnSpc>
                <a:spcPct val="150000"/>
              </a:lnSpc>
            </a:pPr>
            <a:r>
              <a:rPr lang="zh-CN" altLang="en-US" sz="7200" dirty="0">
                <a:latin typeface="华文楷体" panose="02010600040101010101" pitchFamily="2" charset="-122"/>
                <a:ea typeface="华文楷体" panose="02010600040101010101" pitchFamily="2" charset="-122"/>
              </a:rPr>
              <a:t>感谢小组所有成员的</a:t>
            </a:r>
            <a:br>
              <a:rPr lang="en-US" altLang="zh-CN" sz="7200" dirty="0">
                <a:latin typeface="华文楷体" panose="02010600040101010101" pitchFamily="2" charset="-122"/>
                <a:ea typeface="华文楷体" panose="02010600040101010101" pitchFamily="2" charset="-122"/>
              </a:rPr>
            </a:br>
            <a:r>
              <a:rPr lang="zh-CN" altLang="en-US" sz="7200" dirty="0">
                <a:latin typeface="华文楷体" panose="02010600040101010101" pitchFamily="2" charset="-122"/>
                <a:ea typeface="华文楷体" panose="02010600040101010101" pitchFamily="2" charset="-122"/>
              </a:rPr>
              <a:t>辛苦付出</a:t>
            </a:r>
            <a:r>
              <a:rPr lang="en-US" altLang="zh-CN" sz="7200" dirty="0">
                <a:latin typeface="华文楷体" panose="02010600040101010101" pitchFamily="2" charset="-122"/>
                <a:ea typeface="华文楷体" panose="02010600040101010101" pitchFamily="2" charset="-122"/>
              </a:rPr>
              <a:t>!</a:t>
            </a:r>
            <a:br>
              <a:rPr lang="en-US" altLang="zh-CN" sz="7200" dirty="0">
                <a:latin typeface="华文楷体" panose="02010600040101010101" pitchFamily="2" charset="-122"/>
                <a:ea typeface="华文楷体" panose="02010600040101010101" pitchFamily="2" charset="-122"/>
              </a:rPr>
            </a:br>
            <a:r>
              <a:rPr lang="zh-CN" altLang="en-US" sz="7200" dirty="0">
                <a:latin typeface="华文楷体" panose="02010600040101010101" pitchFamily="2" charset="-122"/>
                <a:ea typeface="华文楷体" panose="02010600040101010101" pitchFamily="2" charset="-122"/>
              </a:rPr>
              <a:t>谢谢大家的聆听！</a:t>
            </a:r>
          </a:p>
        </p:txBody>
      </p:sp>
      <p:pic>
        <p:nvPicPr>
          <p:cNvPr id="5" name="图片 4">
            <a:extLst>
              <a:ext uri="{FF2B5EF4-FFF2-40B4-BE49-F238E27FC236}">
                <a16:creationId xmlns:a16="http://schemas.microsoft.com/office/drawing/2014/main" id="{5B0977A9-8725-4E36-B2E6-41631CC7185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173" t="28829" r="25448"/>
          <a:stretch/>
        </p:blipFill>
        <p:spPr>
          <a:xfrm>
            <a:off x="9546672" y="3993271"/>
            <a:ext cx="1856764" cy="2696057"/>
          </a:xfrm>
          <a:prstGeom prst="rect">
            <a:avLst/>
          </a:prstGeom>
        </p:spPr>
      </p:pic>
      <p:sp>
        <p:nvSpPr>
          <p:cNvPr id="7" name="箭头: 右 6">
            <a:extLst>
              <a:ext uri="{FF2B5EF4-FFF2-40B4-BE49-F238E27FC236}">
                <a16:creationId xmlns:a16="http://schemas.microsoft.com/office/drawing/2014/main" id="{4CA825CE-FB57-4B80-8116-90DDA781C49F}"/>
              </a:ext>
            </a:extLst>
          </p:cNvPr>
          <p:cNvSpPr/>
          <p:nvPr/>
        </p:nvSpPr>
        <p:spPr>
          <a:xfrm>
            <a:off x="8103765" y="5629013"/>
            <a:ext cx="1291905" cy="4278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36622D2F-B726-4190-B413-56B73029CD67}"/>
              </a:ext>
            </a:extLst>
          </p:cNvPr>
          <p:cNvSpPr txBox="1"/>
          <p:nvPr/>
        </p:nvSpPr>
        <p:spPr>
          <a:xfrm>
            <a:off x="4669857" y="6174297"/>
            <a:ext cx="4801314" cy="369332"/>
          </a:xfrm>
          <a:prstGeom prst="rect">
            <a:avLst/>
          </a:prstGeom>
          <a:noFill/>
        </p:spPr>
        <p:txBody>
          <a:bodyPr wrap="none" rtlCol="0">
            <a:spAutoFit/>
          </a:bodyPr>
          <a:lstStyle/>
          <a:p>
            <a:r>
              <a:rPr lang="zh-CN" altLang="en-US" b="1" dirty="0">
                <a:solidFill>
                  <a:srgbClr val="FF0000"/>
                </a:solidFill>
              </a:rPr>
              <a:t>为表示感谢！大家快撩右边这位高质量男性！</a:t>
            </a: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2.1 面部表情识别框架</a:t>
            </a:r>
          </a:p>
        </p:txBody>
      </p:sp>
      <p:sp>
        <p:nvSpPr>
          <p:cNvPr id="4" name="圆角矩形 3"/>
          <p:cNvSpPr/>
          <p:nvPr/>
        </p:nvSpPr>
        <p:spPr>
          <a:xfrm>
            <a:off x="8673465" y="1270635"/>
            <a:ext cx="1337310" cy="76390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a:t>获取图像</a:t>
            </a:r>
          </a:p>
        </p:txBody>
      </p:sp>
      <p:sp>
        <p:nvSpPr>
          <p:cNvPr id="5" name="圆角矩形 4"/>
          <p:cNvSpPr/>
          <p:nvPr/>
        </p:nvSpPr>
        <p:spPr>
          <a:xfrm>
            <a:off x="10391775" y="2454275"/>
            <a:ext cx="1337310" cy="76390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b="1"/>
              <a:t>检测人脸</a:t>
            </a:r>
          </a:p>
        </p:txBody>
      </p:sp>
      <p:sp>
        <p:nvSpPr>
          <p:cNvPr id="6" name="圆角矩形 5"/>
          <p:cNvSpPr/>
          <p:nvPr/>
        </p:nvSpPr>
        <p:spPr>
          <a:xfrm>
            <a:off x="10391775" y="3790950"/>
            <a:ext cx="1337310" cy="76390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a:t>图像预处理</a:t>
            </a:r>
          </a:p>
        </p:txBody>
      </p:sp>
      <p:sp>
        <p:nvSpPr>
          <p:cNvPr id="7" name="圆角矩形 6"/>
          <p:cNvSpPr/>
          <p:nvPr/>
        </p:nvSpPr>
        <p:spPr>
          <a:xfrm>
            <a:off x="8673465" y="4777740"/>
            <a:ext cx="1337310" cy="76390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b="1"/>
              <a:t>脸部表情特征提取</a:t>
            </a:r>
          </a:p>
        </p:txBody>
      </p:sp>
      <p:sp>
        <p:nvSpPr>
          <p:cNvPr id="8" name="圆角矩形 7"/>
          <p:cNvSpPr/>
          <p:nvPr/>
        </p:nvSpPr>
        <p:spPr>
          <a:xfrm>
            <a:off x="6985000" y="3790950"/>
            <a:ext cx="1337310" cy="76390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a:t>面部表情分类</a:t>
            </a:r>
          </a:p>
        </p:txBody>
      </p:sp>
      <p:sp>
        <p:nvSpPr>
          <p:cNvPr id="9" name="圆角矩形 8"/>
          <p:cNvSpPr/>
          <p:nvPr/>
        </p:nvSpPr>
        <p:spPr>
          <a:xfrm>
            <a:off x="6985000" y="2326005"/>
            <a:ext cx="1337310" cy="76390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b="1"/>
              <a:t>面部表情分类结果</a:t>
            </a:r>
          </a:p>
        </p:txBody>
      </p:sp>
      <p:cxnSp>
        <p:nvCxnSpPr>
          <p:cNvPr id="10" name="直接箭头连接符 9"/>
          <p:cNvCxnSpPr/>
          <p:nvPr/>
        </p:nvCxnSpPr>
        <p:spPr>
          <a:xfrm flipV="1">
            <a:off x="7621905" y="1579245"/>
            <a:ext cx="924560" cy="60325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1" name="直接箭头连接符 10"/>
          <p:cNvCxnSpPr/>
          <p:nvPr/>
        </p:nvCxnSpPr>
        <p:spPr>
          <a:xfrm>
            <a:off x="10138410" y="1642745"/>
            <a:ext cx="811530" cy="65278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 name="直接箭头连接符 11"/>
          <p:cNvCxnSpPr>
            <a:stCxn id="5" idx="2"/>
            <a:endCxn id="6" idx="0"/>
          </p:cNvCxnSpPr>
          <p:nvPr/>
        </p:nvCxnSpPr>
        <p:spPr>
          <a:xfrm>
            <a:off x="11060430" y="3218180"/>
            <a:ext cx="0" cy="57277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3" name="直接箭头连接符 12"/>
          <p:cNvCxnSpPr/>
          <p:nvPr/>
        </p:nvCxnSpPr>
        <p:spPr>
          <a:xfrm flipH="1">
            <a:off x="10138410" y="4746625"/>
            <a:ext cx="875030" cy="45339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4" name="直接箭头连接符 13"/>
          <p:cNvCxnSpPr/>
          <p:nvPr/>
        </p:nvCxnSpPr>
        <p:spPr>
          <a:xfrm flipH="1" flipV="1">
            <a:off x="7719060" y="4746625"/>
            <a:ext cx="716280" cy="47752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5" name="直接箭头连接符 14"/>
          <p:cNvCxnSpPr/>
          <p:nvPr/>
        </p:nvCxnSpPr>
        <p:spPr>
          <a:xfrm flipH="1" flipV="1">
            <a:off x="7645400" y="3133725"/>
            <a:ext cx="17145" cy="59055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16" name="文本框 15"/>
          <p:cNvSpPr txBox="1"/>
          <p:nvPr/>
        </p:nvSpPr>
        <p:spPr>
          <a:xfrm>
            <a:off x="815340" y="1405255"/>
            <a:ext cx="5706745" cy="4246245"/>
          </a:xfrm>
          <a:prstGeom prst="rect">
            <a:avLst/>
          </a:prstGeom>
          <a:noFill/>
        </p:spPr>
        <p:txBody>
          <a:bodyPr wrap="square" rtlCol="0" anchor="t">
            <a:spAutoFit/>
          </a:bodyPr>
          <a:lstStyle/>
          <a:p>
            <a:r>
              <a:rPr lang="en-US" altLang="zh-CN" dirty="0"/>
              <a:t>       </a:t>
            </a:r>
            <a:r>
              <a:rPr lang="zh-CN" altLang="en-US" dirty="0"/>
              <a:t>面部表情识别通常可以划分为四个进程。包括</a:t>
            </a:r>
            <a:r>
              <a:rPr lang="zh-CN" altLang="en-US" b="1" dirty="0">
                <a:solidFill>
                  <a:srgbClr val="FF0000"/>
                </a:solidFill>
              </a:rPr>
              <a:t>图像获取</a:t>
            </a:r>
            <a:r>
              <a:rPr lang="zh-CN" altLang="en-US" dirty="0"/>
              <a:t>，</a:t>
            </a:r>
            <a:r>
              <a:rPr lang="zh-CN" altLang="en-US" b="1" dirty="0">
                <a:solidFill>
                  <a:srgbClr val="FF0000"/>
                </a:solidFill>
              </a:rPr>
              <a:t>面部检测</a:t>
            </a:r>
            <a:r>
              <a:rPr lang="zh-CN" altLang="en-US" dirty="0"/>
              <a:t>，</a:t>
            </a:r>
            <a:r>
              <a:rPr lang="zh-CN" altLang="en-US" b="1" dirty="0">
                <a:solidFill>
                  <a:srgbClr val="FF0000"/>
                </a:solidFill>
              </a:rPr>
              <a:t>图像预处理</a:t>
            </a:r>
            <a:r>
              <a:rPr lang="zh-CN" altLang="en-US" dirty="0"/>
              <a:t>和</a:t>
            </a:r>
            <a:r>
              <a:rPr lang="zh-CN" altLang="en-US" b="1" dirty="0">
                <a:solidFill>
                  <a:srgbClr val="FF0000"/>
                </a:solidFill>
              </a:rPr>
              <a:t>表情分类</a:t>
            </a:r>
            <a:r>
              <a:rPr lang="zh-CN" altLang="en-US" dirty="0"/>
              <a:t>。其中，面部检测，脸部特征提取和面部表情分类是面部表情识别的三个关键环节面部表情识别的基本框架如下图所示。</a:t>
            </a:r>
          </a:p>
          <a:p>
            <a:r>
              <a:rPr lang="zh-CN" altLang="en-US" dirty="0"/>
              <a:t>       首先是获取图像并执行面部检测，然后提取仅具有面部的图像部分。所提取的面部表情在比例和灰度上不均匀，因此有必要对面部特征区域进行分割和归一化，其中执行归一化主要是对面部光照和位置进行统一处理，将图像统一重塑为标准大小，如 48×48 像素的图片，即图像预处理。然后对脸部图像提取面部表情特征值，并进行分类。采用卷积神经网络(CNN)来完成特征提取和分类的任务，因为 CNN 是模仿人脑工作并建立卷积神经网络结构模型的著名模型，所以选择卷积神经网络作为构建模型体系结构的基础，最后不断训练，优化，最后达到较准确识别出面部表情的结果。</a:t>
            </a: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1993" y="416960"/>
            <a:ext cx="10944225" cy="863601"/>
          </a:xfrm>
        </p:spPr>
        <p:txBody>
          <a:bodyPr/>
          <a:lstStyle/>
          <a:p>
            <a:r>
              <a:rPr lang="zh-CN" altLang="en-US"/>
              <a:t>图像预处理</a:t>
            </a:r>
          </a:p>
        </p:txBody>
      </p:sp>
      <p:sp>
        <p:nvSpPr>
          <p:cNvPr id="3" name="内容占位符 2"/>
          <p:cNvSpPr>
            <a:spLocks noGrp="1"/>
          </p:cNvSpPr>
          <p:nvPr>
            <p:ph idx="1"/>
          </p:nvPr>
        </p:nvSpPr>
        <p:spPr>
          <a:xfrm>
            <a:off x="702310" y="1962150"/>
            <a:ext cx="7723505" cy="4105910"/>
          </a:xfrm>
        </p:spPr>
        <p:txBody>
          <a:bodyPr/>
          <a:lstStyle/>
          <a:p>
            <a:pPr marL="0" indent="0">
              <a:buNone/>
            </a:pPr>
            <a:r>
              <a:rPr lang="zh-CN" altLang="en-US"/>
              <a:t>（1）</a:t>
            </a:r>
            <a:r>
              <a:rPr lang="zh-CN" altLang="en-US" b="1">
                <a:solidFill>
                  <a:srgbClr val="FF0000"/>
                </a:solidFill>
              </a:rPr>
              <a:t>找到特征点</a:t>
            </a:r>
            <a:r>
              <a:rPr lang="zh-CN" altLang="en-US"/>
              <a:t>并对其进行</a:t>
            </a:r>
            <a:r>
              <a:rPr lang="zh-CN" altLang="en-US" b="1">
                <a:solidFill>
                  <a:srgbClr val="FF0000"/>
                </a:solidFill>
              </a:rPr>
              <a:t>标记</a:t>
            </a:r>
            <a:r>
              <a:rPr lang="zh-CN" altLang="en-US"/>
              <a:t>，首先选取两眼和鼻子作为三个特征点并采用一个函数对其进行标记，这里选择的函数是</a:t>
            </a:r>
            <a:r>
              <a:rPr lang="zh-CN" altLang="en-US" b="1">
                <a:solidFill>
                  <a:srgbClr val="FF0000"/>
                </a:solidFill>
              </a:rPr>
              <a:t>［x，y］=ginput(3)</a:t>
            </a:r>
            <a:r>
              <a:rPr lang="zh-CN" altLang="en-US"/>
              <a:t>。这里重要的一点是获得特征点的坐标值，可以用鼠标进行调整。</a:t>
            </a:r>
          </a:p>
          <a:p>
            <a:pPr marL="0" indent="0">
              <a:buNone/>
            </a:pPr>
            <a:r>
              <a:rPr lang="zh-CN" altLang="en-US"/>
              <a:t>（2）两眼的坐标值可以看作参考点，将两眼之间的距离设置为 d，找到两眼间的中点并标记为 O，然后根据参考点对图像进行旋转，这步操作是为了</a:t>
            </a:r>
            <a:r>
              <a:rPr lang="zh-CN" altLang="en-US" b="1">
                <a:solidFill>
                  <a:srgbClr val="FF0000"/>
                </a:solidFill>
              </a:rPr>
              <a:t>保证将人脸图像调到一致</a:t>
            </a:r>
            <a:r>
              <a:rPr lang="zh-CN" altLang="en-US"/>
              <a:t>。</a:t>
            </a:r>
          </a:p>
          <a:p>
            <a:pPr marL="0" indent="0">
              <a:buNone/>
            </a:pPr>
            <a:r>
              <a:rPr lang="zh-CN" altLang="en-US"/>
              <a:t>（3）接下来以选定的 O 为基准，分别向左右两个方向各剪切距离为 d 的区域，在垂直方向剪切 0．5d 和 1．5d 的区域，这样就可以</a:t>
            </a:r>
            <a:r>
              <a:rPr lang="zh-CN" altLang="en-US" b="1">
                <a:solidFill>
                  <a:srgbClr val="FF0000"/>
                </a:solidFill>
              </a:rPr>
              <a:t>根据面部特征点和几何模型对特征区域进行确定</a:t>
            </a:r>
            <a:r>
              <a:rPr lang="zh-CN" altLang="en-US"/>
              <a:t>，如下图所示：</a:t>
            </a:r>
          </a:p>
          <a:p>
            <a:pPr marL="0" indent="0">
              <a:buNone/>
            </a:pPr>
            <a:r>
              <a:rPr lang="zh-CN" altLang="en-US"/>
              <a:t>（4）为了更好的对表情进行提取，可将表情的子区域图像</a:t>
            </a:r>
            <a:r>
              <a:rPr lang="zh-CN" altLang="en-US" b="1">
                <a:solidFill>
                  <a:srgbClr val="FF0000"/>
                </a:solidFill>
              </a:rPr>
              <a:t>裁剪成统一</a:t>
            </a:r>
            <a:r>
              <a:rPr lang="zh-CN" altLang="en-US"/>
              <a:t>的 48×48 </a:t>
            </a:r>
            <a:r>
              <a:rPr lang="zh-CN" altLang="en-US" b="1">
                <a:solidFill>
                  <a:srgbClr val="FF0000"/>
                </a:solidFill>
              </a:rPr>
              <a:t>尺寸</a:t>
            </a:r>
            <a:r>
              <a:rPr lang="zh-CN" altLang="en-US"/>
              <a:t>。</a:t>
            </a:r>
            <a:endParaRPr lang="en-US" altLang="zh-CN"/>
          </a:p>
        </p:txBody>
      </p:sp>
      <p:pic>
        <p:nvPicPr>
          <p:cNvPr id="4" name="图片 3"/>
          <p:cNvPicPr>
            <a:picLocks noChangeAspect="1"/>
          </p:cNvPicPr>
          <p:nvPr/>
        </p:nvPicPr>
        <p:blipFill>
          <a:blip r:embed="rId3"/>
          <a:stretch>
            <a:fillRect/>
          </a:stretch>
        </p:blipFill>
        <p:spPr>
          <a:xfrm>
            <a:off x="8552815" y="2355215"/>
            <a:ext cx="3454400" cy="2908300"/>
          </a:xfrm>
          <a:prstGeom prst="rect">
            <a:avLst/>
          </a:prstGeom>
        </p:spPr>
      </p:pic>
      <p:sp>
        <p:nvSpPr>
          <p:cNvPr id="5" name="文本框 4"/>
          <p:cNvSpPr txBox="1"/>
          <p:nvPr/>
        </p:nvSpPr>
        <p:spPr>
          <a:xfrm>
            <a:off x="808990" y="1202690"/>
            <a:ext cx="10469245" cy="645160"/>
          </a:xfrm>
          <a:prstGeom prst="rect">
            <a:avLst/>
          </a:prstGeom>
          <a:noFill/>
        </p:spPr>
        <p:txBody>
          <a:bodyPr wrap="square" rtlCol="0" anchor="t">
            <a:spAutoFit/>
          </a:bodyPr>
          <a:lstStyle/>
          <a:p>
            <a:pPr marL="0" indent="0">
              <a:buNone/>
            </a:pPr>
            <a:r>
              <a:rPr lang="en-US" altLang="zh-CN">
                <a:sym typeface="+mn-ea"/>
              </a:rPr>
              <a:t>      </a:t>
            </a:r>
            <a:r>
              <a:rPr lang="zh-CN" altLang="en-US">
                <a:sym typeface="+mn-ea"/>
              </a:rPr>
              <a:t>采用多普勒扩展法的几何归一化分为两个主要步骤：</a:t>
            </a:r>
            <a:r>
              <a:rPr lang="zh-CN" altLang="en-US" b="1">
                <a:solidFill>
                  <a:srgbClr val="FF0000"/>
                </a:solidFill>
                <a:sym typeface="+mn-ea"/>
              </a:rPr>
              <a:t>面部校正</a:t>
            </a:r>
            <a:r>
              <a:rPr lang="zh-CN" altLang="en-US">
                <a:sym typeface="+mn-ea"/>
              </a:rPr>
              <a:t>和</a:t>
            </a:r>
            <a:r>
              <a:rPr lang="zh-CN" altLang="en-US" b="1">
                <a:solidFill>
                  <a:srgbClr val="FF0000"/>
                </a:solidFill>
                <a:sym typeface="+mn-ea"/>
              </a:rPr>
              <a:t>面部修剪</a:t>
            </a:r>
            <a:r>
              <a:rPr lang="zh-CN" altLang="en-US">
                <a:sym typeface="+mn-ea"/>
              </a:rPr>
              <a:t>。主要目的是将图像转化为统一大小。具体步骤如下:</a:t>
            </a:r>
            <a:endParaRPr lang="zh-CN" altLang="en-US"/>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1734"/>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1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3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8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8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1734"/>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91734"/>
  <p:tag name="KSO_WM_TEMPLATE_THUMBS_INDEX" val="1"/>
  <p:tag name="KSO_WM_TEMPLATE_TOPIC_ID" val="2869567"/>
  <p:tag name="KSO_WM_TEMPLATE_OUTLINE_ID" val="15"/>
  <p:tag name="KSO_WM_TEMPLATE_SCENE_ID" val="1"/>
  <p:tag name="KSO_WM_TEMPLATE_JOB_ID" val="2"/>
  <p:tag name="KSO_WM_TEMPLATE_TOPIC_DEFAULT" val="1"/>
  <p:tag name="KSO_WM_TEMPLATE_SUBCATEGORY" val="0"/>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heme/theme1.xml><?xml version="1.0" encoding="utf-8"?>
<a:theme xmlns:a="http://schemas.openxmlformats.org/drawingml/2006/main" name="1_Office 主题​​">
  <a:themeElements>
    <a:clrScheme name="">
      <a:dk1>
        <a:srgbClr val="000000"/>
      </a:dk1>
      <a:lt1>
        <a:srgbClr val="FFFFFF"/>
      </a:lt1>
      <a:dk2>
        <a:srgbClr val="000000"/>
      </a:dk2>
      <a:lt2>
        <a:srgbClr val="FFFFFF"/>
      </a:lt2>
      <a:accent1>
        <a:srgbClr val="EF8519"/>
      </a:accent1>
      <a:accent2>
        <a:srgbClr val="20908A"/>
      </a:accent2>
      <a:accent3>
        <a:srgbClr val="F39231"/>
      </a:accent3>
      <a:accent4>
        <a:srgbClr val="EF8519"/>
      </a:accent4>
      <a:accent5>
        <a:srgbClr val="20908A"/>
      </a:accent5>
      <a:accent6>
        <a:srgbClr val="FFFFFF"/>
      </a:accent6>
      <a:hlink>
        <a:srgbClr val="20908A"/>
      </a:hlink>
      <a:folHlink>
        <a:srgbClr val="000000"/>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275</TotalTime>
  <Words>7656</Words>
  <Application>Microsoft Office PowerPoint</Application>
  <PresentationFormat>宽屏</PresentationFormat>
  <Paragraphs>221</Paragraphs>
  <Slides>76</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76</vt:i4>
      </vt:variant>
    </vt:vector>
  </HeadingPairs>
  <TitlesOfParts>
    <vt:vector size="84" baseType="lpstr">
      <vt:lpstr>方正粗黑宋简体</vt:lpstr>
      <vt:lpstr>华文楷体</vt:lpstr>
      <vt:lpstr>宋体</vt:lpstr>
      <vt:lpstr>微软雅黑</vt:lpstr>
      <vt:lpstr>Arial</vt:lpstr>
      <vt:lpstr>Calibri</vt:lpstr>
      <vt:lpstr>Cambria</vt:lpstr>
      <vt:lpstr>1_Office 主题​​</vt:lpstr>
      <vt:lpstr>基于卷积神经网络 实现的 人脸面部表情识别</vt:lpstr>
      <vt:lpstr>大纲</vt:lpstr>
      <vt:lpstr>一、绪论</vt:lpstr>
      <vt:lpstr>1.1 研究背景</vt:lpstr>
      <vt:lpstr>1.2 研究意义</vt:lpstr>
      <vt:lpstr>二、理论分析与研究</vt:lpstr>
      <vt:lpstr> 面部表情识别框架</vt:lpstr>
      <vt:lpstr>2.1 面部表情识别框架</vt:lpstr>
      <vt:lpstr>图像预处理</vt:lpstr>
      <vt:lpstr>2.2 基于 CNN 的人脸面部表情识别算法</vt:lpstr>
      <vt:lpstr>PowerPoint 演示文稿</vt:lpstr>
      <vt:lpstr>2.2.2 池化层</vt:lpstr>
      <vt:lpstr>2.2.2 池化层 </vt:lpstr>
      <vt:lpstr>PowerPoint 演示文稿</vt:lpstr>
      <vt:lpstr>2.3 基于 VGG 的人脸面部表情识别算法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人脸面部表情识别      项目设计</vt:lpstr>
      <vt:lpstr>三、人脸面部识别项目设计</vt:lpstr>
      <vt:lpstr>3.1项目简介</vt:lpstr>
      <vt:lpstr>3.2数据集准备</vt:lpstr>
      <vt:lpstr>下载指引</vt:lpstr>
      <vt:lpstr>下载指引</vt:lpstr>
      <vt:lpstr>下载指引 </vt:lpstr>
      <vt:lpstr>3.3数据集介绍</vt:lpstr>
      <vt:lpstr>train.csv文件说明：</vt:lpstr>
      <vt:lpstr>3.4数据集分离</vt:lpstr>
      <vt:lpstr>PowerPoint 演示文稿</vt:lpstr>
      <vt:lpstr>3.5数据可视化</vt:lpstr>
      <vt:lpstr>PowerPoint 演示文稿</vt:lpstr>
      <vt:lpstr>3.6创建映射表</vt:lpstr>
      <vt:lpstr>image-emotion关系映射创建代码如下：</vt:lpstr>
      <vt:lpstr>PowerPoint 演示文稿</vt:lpstr>
      <vt:lpstr>3.7加载数据集</vt:lpstr>
      <vt:lpstr>PowerPoint 演示文稿</vt:lpstr>
      <vt:lpstr>PowerPoint 演示文稿</vt:lpstr>
      <vt:lpstr>PowerPoint 演示文稿</vt:lpstr>
      <vt:lpstr>PowerPoint 演示文稿</vt:lpstr>
      <vt:lpstr>3.8网络模型搭建</vt:lpstr>
      <vt:lpstr>PowerPoint 演示文稿</vt:lpstr>
      <vt:lpstr>PowerPoint 演示文稿</vt:lpstr>
      <vt:lpstr>PowerPoint 演示文稿</vt:lpstr>
      <vt:lpstr>3.9数据集的使用</vt:lpstr>
      <vt:lpstr> model_CNN.py 代码如下（部分）：</vt:lpstr>
      <vt:lpstr>3.10 保存模型</vt:lpstr>
      <vt:lpstr>生成模型并保存</vt:lpstr>
      <vt:lpstr>3.11 模型的测试 </vt:lpstr>
      <vt:lpstr>3.11.2 测试模型（勿喷）</vt:lpstr>
      <vt:lpstr>开心 </vt:lpstr>
      <vt:lpstr>悲伤 </vt:lpstr>
      <vt:lpstr>惊讶</vt:lpstr>
      <vt:lpstr>害怕</vt:lpstr>
      <vt:lpstr>愤怒</vt:lpstr>
      <vt:lpstr>使用视频进行测试</vt:lpstr>
      <vt:lpstr>3.12 模型的优化</vt:lpstr>
      <vt:lpstr>3.12.1 采用VGG模型优化</vt:lpstr>
      <vt:lpstr>模型的代码如下：</vt:lpstr>
      <vt:lpstr>训练模型的代码如下：</vt:lpstr>
      <vt:lpstr>3.12.2 采用ResNet模型优化</vt:lpstr>
      <vt:lpstr>模型的代码如下：</vt:lpstr>
      <vt:lpstr>3.13 模型的对比分析 </vt:lpstr>
      <vt:lpstr>3.13 模型的对比分析</vt:lpstr>
      <vt:lpstr>如果你还想看更多的不同模型的训练结果，以及相关数据读取，处理与分析，可以去FER2013数据集官网下载别人的代码参考学习，除了看不同模型的对比分析，还能学习其他有关深度学习与计算机视觉的知识（如基于Tensorflow的实现等）</vt:lpstr>
      <vt:lpstr>     总结</vt:lpstr>
      <vt:lpstr>PowerPoint 演示文稿</vt:lpstr>
      <vt:lpstr>感谢小组所有成员的 辛苦付出! 谢谢大家的聆听！</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何翔</dc:creator>
  <cp:lastModifiedBy>何 翔</cp:lastModifiedBy>
  <cp:revision>232</cp:revision>
  <dcterms:created xsi:type="dcterms:W3CDTF">2019-06-19T02:08:00Z</dcterms:created>
  <dcterms:modified xsi:type="dcterms:W3CDTF">2021-12-21T07:33:50Z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2052-11.8.2.10912</vt:lpwstr>
  </property>
  <property fmtid="{D5CDD505-2E9C-101B-9397-08002B2CF9AE}" pid="3" name="ICV">
    <vt:lpwstr>D13EE444CD2C41D4A2F04257C7BF5B8A</vt:lpwstr>
  </property>
</Properties>
</file>